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3.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4.xml" ContentType="application/vnd.openxmlformats-officedocument.theme+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5.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735" r:id="rId3"/>
    <p:sldMasterId id="2147483793" r:id="rId4"/>
    <p:sldMasterId id="2147483845" r:id="rId5"/>
    <p:sldMasterId id="2147483904" r:id="rId6"/>
  </p:sldMasterIdLst>
  <p:notesMasterIdLst>
    <p:notesMasterId r:id="rId48"/>
  </p:notesMasterIdLst>
  <p:sldIdLst>
    <p:sldId id="1661" r:id="rId7"/>
    <p:sldId id="256" r:id="rId8"/>
    <p:sldId id="345" r:id="rId9"/>
    <p:sldId id="348" r:id="rId10"/>
    <p:sldId id="349" r:id="rId11"/>
    <p:sldId id="271" r:id="rId12"/>
    <p:sldId id="351" r:id="rId13"/>
    <p:sldId id="352" r:id="rId14"/>
    <p:sldId id="353" r:id="rId15"/>
    <p:sldId id="2147479897" r:id="rId16"/>
    <p:sldId id="2147483500" r:id="rId17"/>
    <p:sldId id="354" r:id="rId18"/>
    <p:sldId id="356" r:id="rId19"/>
    <p:sldId id="357" r:id="rId20"/>
    <p:sldId id="272" r:id="rId21"/>
    <p:sldId id="273" r:id="rId22"/>
    <p:sldId id="257" r:id="rId23"/>
    <p:sldId id="261" r:id="rId24"/>
    <p:sldId id="274" r:id="rId25"/>
    <p:sldId id="263" r:id="rId26"/>
    <p:sldId id="2147483646" r:id="rId27"/>
    <p:sldId id="258" r:id="rId28"/>
    <p:sldId id="2147483647" r:id="rId29"/>
    <p:sldId id="264" r:id="rId30"/>
    <p:sldId id="267" r:id="rId31"/>
    <p:sldId id="268" r:id="rId32"/>
    <p:sldId id="277" r:id="rId33"/>
    <p:sldId id="276" r:id="rId34"/>
    <p:sldId id="275" r:id="rId35"/>
    <p:sldId id="262" r:id="rId36"/>
    <p:sldId id="297" r:id="rId37"/>
    <p:sldId id="2147483645" r:id="rId38"/>
    <p:sldId id="259" r:id="rId39"/>
    <p:sldId id="270" r:id="rId40"/>
    <p:sldId id="260" r:id="rId41"/>
    <p:sldId id="269" r:id="rId42"/>
    <p:sldId id="2147483638" r:id="rId43"/>
    <p:sldId id="2147483642" r:id="rId44"/>
    <p:sldId id="278" r:id="rId45"/>
    <p:sldId id="266" r:id="rId46"/>
    <p:sldId id="26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55CF"/>
    <a:srgbClr val="8052CF"/>
    <a:srgbClr val="A348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23112-33C0-4AFD-A89B-66F36FDE7211}" v="1" dt="2025-04-23T21:26:23.8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9315" autoAdjust="0"/>
  </p:normalViewPr>
  <p:slideViewPr>
    <p:cSldViewPr snapToGrid="0">
      <p:cViewPr varScale="1">
        <p:scale>
          <a:sx n="99" d="100"/>
          <a:sy n="99" d="100"/>
        </p:scale>
        <p:origin x="157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microsoft.com/office/2016/11/relationships/changesInfo" Target="changesInfos/changesInfo1.xml"/><Relationship Id="rId5" Type="http://schemas.openxmlformats.org/officeDocument/2006/relationships/slideMaster" Target="slideMasters/slideMaster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ry Hope" userId="c7b777c2-372f-4690-b0e5-9be72cf4b7d9" providerId="ADAL" clId="{38A23112-33C0-4AFD-A89B-66F36FDE7211}"/>
    <pc:docChg chg="addSld modSld">
      <pc:chgData name="Gary Hope" userId="c7b777c2-372f-4690-b0e5-9be72cf4b7d9" providerId="ADAL" clId="{38A23112-33C0-4AFD-A89B-66F36FDE7211}" dt="2025-04-23T21:35:43.522" v="34" actId="20577"/>
      <pc:docMkLst>
        <pc:docMk/>
      </pc:docMkLst>
      <pc:sldChg chg="modSp mod">
        <pc:chgData name="Gary Hope" userId="c7b777c2-372f-4690-b0e5-9be72cf4b7d9" providerId="ADAL" clId="{38A23112-33C0-4AFD-A89B-66F36FDE7211}" dt="2025-04-23T21:35:43.522" v="34" actId="20577"/>
        <pc:sldMkLst>
          <pc:docMk/>
          <pc:sldMk cId="4042804510" sldId="256"/>
        </pc:sldMkLst>
        <pc:spChg chg="mod">
          <ac:chgData name="Gary Hope" userId="c7b777c2-372f-4690-b0e5-9be72cf4b7d9" providerId="ADAL" clId="{38A23112-33C0-4AFD-A89B-66F36FDE7211}" dt="2025-04-23T21:35:43.522" v="34" actId="20577"/>
          <ac:spMkLst>
            <pc:docMk/>
            <pc:sldMk cId="4042804510" sldId="256"/>
            <ac:spMk id="2" creationId="{2088CF90-F9EC-29AD-79CB-A928B4B8018F}"/>
          </ac:spMkLst>
        </pc:spChg>
      </pc:sldChg>
      <pc:sldChg chg="modSp add mod">
        <pc:chgData name="Gary Hope" userId="c7b777c2-372f-4690-b0e5-9be72cf4b7d9" providerId="ADAL" clId="{38A23112-33C0-4AFD-A89B-66F36FDE7211}" dt="2025-04-23T21:35:25.556" v="30" actId="20577"/>
        <pc:sldMkLst>
          <pc:docMk/>
          <pc:sldMk cId="3360605613" sldId="278"/>
        </pc:sldMkLst>
        <pc:spChg chg="mod">
          <ac:chgData name="Gary Hope" userId="c7b777c2-372f-4690-b0e5-9be72cf4b7d9" providerId="ADAL" clId="{38A23112-33C0-4AFD-A89B-66F36FDE7211}" dt="2025-04-23T21:35:25.556" v="30" actId="20577"/>
          <ac:spMkLst>
            <pc:docMk/>
            <pc:sldMk cId="3360605613" sldId="278"/>
            <ac:spMk id="2" creationId="{A3D5AD18-4C0A-44C2-7BD3-AAFE12462A3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1F5415-59B0-4B8E-BFE3-E3F08725B58A}" type="datetimeFigureOut">
              <a:rPr lang="en-US" smtClean="0"/>
              <a:t>4/23/25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48890-0240-4D32-811F-70B3C266DC03}" type="slidenum">
              <a:rPr lang="en-US" smtClean="0"/>
              <a:t>‹#›</a:t>
            </a:fld>
            <a:endParaRPr lang="en-US"/>
          </a:p>
        </p:txBody>
      </p:sp>
    </p:spTree>
    <p:extLst>
      <p:ext uri="{BB962C8B-B14F-4D97-AF65-F5344CB8AC3E}">
        <p14:creationId xmlns:p14="http://schemas.microsoft.com/office/powerpoint/2010/main" val="2223360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4/23/25 2:52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D1CCA-1D32-3D76-8654-E613B620D5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9C5C8-3D76-CD7D-2193-98D0A6A56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4CB88B-5A86-9B68-9431-676EE9E68A2F}"/>
              </a:ext>
            </a:extLst>
          </p:cNvPr>
          <p:cNvSpPr>
            <a:spLocks noGrp="1"/>
          </p:cNvSpPr>
          <p:nvPr>
            <p:ph type="body" idx="1"/>
          </p:nvPr>
        </p:nvSpPr>
        <p:spPr/>
        <p:txBody>
          <a:bodyPr/>
          <a:lstStyle/>
          <a:p>
            <a:r>
              <a:rPr lang="en-US" dirty="0"/>
              <a:t>One of the most common methods for grounding LLMs with Data is referred to as Retrieval-Augmented Generation (RAG), whereby the model is provided with retrieved relevant information from external sources before responding. </a:t>
            </a:r>
          </a:p>
          <a:p>
            <a:endParaRPr lang="en-US" dirty="0"/>
          </a:p>
          <a:p>
            <a:r>
              <a:rPr lang="en-US" dirty="0"/>
              <a:t>The name RAG pattern is directly derived from the pattern, the retrieved data augments (or adds to) the LLM generated answer. </a:t>
            </a:r>
          </a:p>
          <a:p>
            <a:endParaRPr lang="en-US" dirty="0"/>
          </a:p>
          <a:p>
            <a:r>
              <a:rPr lang="en-US" dirty="0"/>
              <a:t>Here the user submits a prompt, the application retrieves the data from one of the database data sources, appends this data to the prompt and submits this to the LLM. The response is then returned from the LLM, which would now be grounded in the data we included with the prompt and the more accurate, or more insightful response is retuned to the user.</a:t>
            </a:r>
          </a:p>
          <a:p>
            <a:endParaRPr lang="en-US" dirty="0"/>
          </a:p>
          <a:p>
            <a:r>
              <a:rPr lang="en-US" dirty="0"/>
              <a:t>If the data set is small enough, we can include all the data in the system message, our extend our user prompt to include all this data.</a:t>
            </a:r>
          </a:p>
          <a:p>
            <a:r>
              <a:rPr lang="en-US" dirty="0"/>
              <a:t>But as you will no doubt know we have restrictions on the size of the calls to and responses from the LMMs, and this would include the data we injected. </a:t>
            </a:r>
          </a:p>
          <a:p>
            <a:r>
              <a:rPr lang="en-US" dirty="0"/>
              <a:t>So, we want to include as much of the appropriate data as will improve our responses but no more. </a:t>
            </a:r>
          </a:p>
          <a:p>
            <a:endParaRPr lang="en-US" dirty="0"/>
          </a:p>
          <a:p>
            <a:r>
              <a:rPr lang="en-US" dirty="0"/>
              <a:t>And there are a couple of ways of doing that.</a:t>
            </a:r>
          </a:p>
          <a:p>
            <a:endParaRPr lang="en-US" dirty="0"/>
          </a:p>
          <a:p>
            <a:endParaRPr lang="en-US" dirty="0"/>
          </a:p>
        </p:txBody>
      </p:sp>
      <p:sp>
        <p:nvSpPr>
          <p:cNvPr id="4" name="Slide Number Placeholder 3">
            <a:extLst>
              <a:ext uri="{FF2B5EF4-FFF2-40B4-BE49-F238E27FC236}">
                <a16:creationId xmlns:a16="http://schemas.microsoft.com/office/drawing/2014/main" id="{A1299071-FA6C-E9EB-68EA-41AEC1D4FA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42D98-FFEC-49BE-842E-4E1B835F68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69051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dirty="0"/>
              <a:t>So how do we compare things by their meaning?</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base" latinLnBrk="0" hangingPunct="1">
              <a:lnSpc>
                <a:spcPct val="90000"/>
              </a:lnSpc>
              <a:spcBef>
                <a:spcPts val="0"/>
              </a:spcBef>
              <a:spcAft>
                <a:spcPts val="333"/>
              </a:spcAft>
              <a:buClrTx/>
              <a:buSzTx/>
              <a:buFontTx/>
              <a:buNone/>
              <a:tabLst/>
              <a:defRPr/>
            </a:pPr>
            <a:r>
              <a:rPr lang="en-US" dirty="0"/>
              <a:t>We could take our raw data, run each piece of information through a specifically designed deep learning model, to generate a vector with high dimensionality based on this information, basically mapping the meaning of this information into this highly dimensional vector space, a space that represents all  the possibilities of all meaning the model is trained on.</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base" latinLnBrk="0" hangingPunct="1">
              <a:lnSpc>
                <a:spcPct val="90000"/>
              </a:lnSpc>
              <a:spcBef>
                <a:spcPts val="0"/>
              </a:spcBef>
              <a:spcAft>
                <a:spcPts val="333"/>
              </a:spcAft>
              <a:buClrTx/>
              <a:buSzTx/>
              <a:buFontTx/>
              <a:buNone/>
              <a:tabLst/>
              <a:defRPr/>
            </a:pPr>
            <a:r>
              <a:rPr lang="en-US" dirty="0"/>
              <a:t>We then compare these vectors mathematically and assess how closely these two pieces of information are related to each other based on the inherent meaning that they encode.</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base" latinLnBrk="0" hangingPunct="1">
              <a:lnSpc>
                <a:spcPct val="90000"/>
              </a:lnSpc>
              <a:spcBef>
                <a:spcPts val="0"/>
              </a:spcBef>
              <a:spcAft>
                <a:spcPts val="333"/>
              </a:spcAft>
              <a:buClrTx/>
              <a:buSzTx/>
              <a:buFontTx/>
              <a:buNone/>
              <a:tabLst/>
              <a:defRPr/>
            </a:pPr>
            <a:r>
              <a:rPr lang="en-US" dirty="0"/>
              <a:t>This is the secret sauce that drives all sorts of recommendation, question answering and RAG applications. </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base" latinLnBrk="0" hangingPunct="1">
              <a:lnSpc>
                <a:spcPct val="90000"/>
              </a:lnSpc>
              <a:spcBef>
                <a:spcPts val="0"/>
              </a:spcBef>
              <a:spcAft>
                <a:spcPts val="333"/>
              </a:spcAft>
              <a:buClrTx/>
              <a:buSzTx/>
              <a:buFontTx/>
              <a:buNone/>
              <a:tabLst/>
              <a:defRPr/>
            </a:pPr>
            <a:r>
              <a:rPr lang="en-US" dirty="0"/>
              <a:t>Let’s take this step by step, because its not as complicated as it may at first sound. </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base"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base"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base" latinLnBrk="0" hangingPunct="1">
              <a:lnSpc>
                <a:spcPct val="90000"/>
              </a:lnSpc>
              <a:spcBef>
                <a:spcPts val="0"/>
              </a:spcBef>
              <a:spcAft>
                <a:spcPts val="333"/>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28B243-72C8-4A93-AF75-FE345D5C322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0140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mean by capturing and comparing the relationships geometrically or mathematically</a:t>
            </a:r>
          </a:p>
          <a:p>
            <a:endParaRPr lang="en-US" dirty="0"/>
          </a:p>
          <a:p>
            <a:r>
              <a:rPr lang="en-US" dirty="0"/>
              <a:t>Let's keep this simple and use a 2-dimensional vector array as an example.</a:t>
            </a:r>
          </a:p>
          <a:p>
            <a:r>
              <a:rPr lang="en-US" dirty="0"/>
              <a:t>We humans are pretty good at visualizing two dimensional things and they easy to draw.</a:t>
            </a:r>
          </a:p>
          <a:p>
            <a:r>
              <a:rPr lang="en-US" dirty="0"/>
              <a:t>And we really struggle to visualize highly dimensional things. </a:t>
            </a:r>
          </a:p>
          <a:p>
            <a:r>
              <a:rPr lang="en-US" dirty="0"/>
              <a:t>And the concepts still apply equally.</a:t>
            </a:r>
          </a:p>
          <a:p>
            <a:endParaRPr lang="en-US" dirty="0"/>
          </a:p>
          <a:p>
            <a:r>
              <a:rPr lang="en-US" dirty="0"/>
              <a:t>We don’t know for sure what the individual values of vector encodes </a:t>
            </a:r>
          </a:p>
          <a:p>
            <a:pPr marL="171450" indent="-171450">
              <a:buFontTx/>
              <a:buChar char="-"/>
            </a:pPr>
            <a:r>
              <a:rPr lang="en-US" dirty="0"/>
              <a:t>Let's assume that the first value of the example vector represents the continuum between the animal vs plant kingdom </a:t>
            </a:r>
          </a:p>
          <a:p>
            <a:pPr marL="171450" indent="-171450">
              <a:buFontTx/>
              <a:buChar char="-"/>
            </a:pPr>
            <a:r>
              <a:rPr lang="en-US" dirty="0"/>
              <a:t>and the second represents something else let's say smoothness.</a:t>
            </a:r>
          </a:p>
          <a:p>
            <a:endParaRPr lang="en-US" dirty="0"/>
          </a:p>
          <a:p>
            <a:r>
              <a:rPr lang="en-US" dirty="0"/>
              <a:t>We can look at the vector values directly and say dogs and cats are more animal and apples and bananas are more vegetable </a:t>
            </a:r>
          </a:p>
          <a:p>
            <a:endParaRPr lang="en-US" dirty="0"/>
          </a:p>
          <a:p>
            <a:r>
              <a:rPr lang="en-US" dirty="0"/>
              <a:t>But we can also compare them geomatical by comparing cosine relationship between them in the vector space, and we can quickly establish that dogs and cats are much more closely related to each other than apples and cats based on the comparison of their computed similarity values.</a:t>
            </a:r>
          </a:p>
          <a:p>
            <a:endParaRPr lang="en-US" dirty="0"/>
          </a:p>
          <a:p>
            <a:r>
              <a:rPr lang="en-US" dirty="0"/>
              <a:t>So now let's look at how this ability to encode and compare semantic similarity helps us in our RAG pattern.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31D33-BCBB-4298-94FF-94C8FF112D7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8194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thing we are going to need to do now is to create and store embeddings for each of the pieces of information we wish to make available to our RAG application. This requires running value of each piece of information through the embedding model and storing the returned vector or embedding in way that relates it to the original information. </a:t>
            </a:r>
          </a:p>
          <a:p>
            <a:endParaRPr lang="en-US" dirty="0"/>
          </a:p>
          <a:p>
            <a:r>
              <a:rPr lang="en-US" dirty="0"/>
              <a:t>Then when our app gets a prompt from the user, it can send this prompt to the embedding model and get an embedding back for it – a prompt embedding </a:t>
            </a:r>
          </a:p>
          <a:p>
            <a:endParaRPr lang="en-US" dirty="0"/>
          </a:p>
          <a:p>
            <a:r>
              <a:rPr lang="en-US" dirty="0"/>
              <a:t>To find the most relevant related rows or documents from our database we can then perform a vector search using the prompt embedding and having the database compare the prompt embedding with all the embeddings that we previously generated, retuning just the most relevant rows or documents. </a:t>
            </a:r>
          </a:p>
          <a:p>
            <a:endParaRPr lang="en-US" dirty="0"/>
          </a:p>
          <a:p>
            <a:r>
              <a:rPr lang="en-US" dirty="0"/>
              <a:t>We can then send this subset of data along with the prompt to the LLM, get the completion and return that to the user.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42D98-FFEC-49BE-842E-4E1B835F68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14166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31D33-BCBB-4298-94FF-94C8FF112D7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77783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7DB6565-EEE0-442A-8DC8-09FA435478BA}" type="datetime8">
              <a:rPr lang="en-US" smtClean="0"/>
              <a:pPr/>
              <a:t>4/23/25 2:52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2379655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522B-D3A2-42C9-D4EB-39E2EC53B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1A55E3-7B41-BBB3-D81A-CDC661185A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F70005-73CC-F968-5CDD-F27DBFC66E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996BB5-2315-F48D-70C0-461752B9A43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31D33-BCBB-4298-94FF-94C8FF112D7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25629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C5B2C-3BFA-FC8F-FFDA-7BE1F3A71E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D99E1-F27E-F1F4-4DBC-1B286D3622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C3F4AA-2366-305B-9970-5A5D72569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14FAC4-8B9C-59F2-252A-58146FA139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631D33-BCBB-4298-94FF-94C8FF112D7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62417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DACCA-CD3B-6202-EEA4-BEECDD98A1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5472AB-474A-B98D-28FA-57809341D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B6AD39-4E50-F962-D095-F8BC723CE4A1}"/>
              </a:ext>
            </a:extLst>
          </p:cNvPr>
          <p:cNvSpPr>
            <a:spLocks noGrp="1"/>
          </p:cNvSpPr>
          <p:nvPr>
            <p:ph type="body" idx="1"/>
          </p:nvPr>
        </p:nvSpPr>
        <p:spPr/>
        <p:txBody>
          <a:bodyPr/>
          <a:lstStyle/>
          <a:p>
            <a:pPr>
              <a:spcAft>
                <a:spcPts val="927"/>
              </a:spcAft>
              <a:defRPr/>
            </a:pPr>
            <a:endParaRPr lang="en-US" sz="800">
              <a:solidFill>
                <a:srgbClr val="000000"/>
              </a:solidFill>
              <a:latin typeface="Segoe UI"/>
            </a:endParaRPr>
          </a:p>
        </p:txBody>
      </p:sp>
      <p:sp>
        <p:nvSpPr>
          <p:cNvPr id="4" name="Header Placeholder 3">
            <a:extLst>
              <a:ext uri="{FF2B5EF4-FFF2-40B4-BE49-F238E27FC236}">
                <a16:creationId xmlns:a16="http://schemas.microsoft.com/office/drawing/2014/main" id="{1758C70B-9D20-B8EA-C573-0DC86EAEED6C}"/>
              </a:ext>
            </a:extLst>
          </p:cNvPr>
          <p:cNvSpPr>
            <a:spLocks noGrp="1"/>
          </p:cNvSpPr>
          <p:nvPr>
            <p:ph type="hdr" sz="quarter"/>
          </p:nvPr>
        </p:nvSpPr>
        <p:spPr/>
        <p:txBody>
          <a:bodyPr/>
          <a:lstStyle/>
          <a:p>
            <a:pPr marL="0" marR="0" lvl="0" indent="0" algn="l" defTabSz="94225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723A05A-9A51-05DE-BA8D-890972A945F0}"/>
              </a:ext>
            </a:extLst>
          </p:cNvPr>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42720AB-EB3A-AECF-7AA6-9708C8E7C747}"/>
              </a:ext>
            </a:extLst>
          </p:cNvPr>
          <p:cNvSpPr>
            <a:spLocks noGrp="1"/>
          </p:cNvSpPr>
          <p:nvPr>
            <p:ph type="dt" idx="1"/>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2025-04-23 2:52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9B8F29D-FD82-EFB6-9E57-8D3E1D29EC36}"/>
              </a:ext>
            </a:extLst>
          </p:cNvPr>
          <p:cNvSpPr>
            <a:spLocks noGrp="1"/>
          </p:cNvSpPr>
          <p:nvPr>
            <p:ph type="sldNum" sz="quarter" idx="5"/>
          </p:nvPr>
        </p:nvSpPr>
        <p:spPr/>
        <p:txBody>
          <a:bodyPr/>
          <a:lstStyle/>
          <a:p>
            <a:pPr marL="0" marR="0" lvl="0" indent="0" algn="r" defTabSz="942255"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2255"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2116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5848890-0240-4D32-811F-70B3C266DC03}" type="slidenum">
              <a:rPr lang="en-US" smtClean="0"/>
              <a:t>39</a:t>
            </a:fld>
            <a:endParaRPr lang="en-US"/>
          </a:p>
        </p:txBody>
      </p:sp>
    </p:spTree>
    <p:extLst>
      <p:ext uri="{BB962C8B-B14F-4D97-AF65-F5344CB8AC3E}">
        <p14:creationId xmlns:p14="http://schemas.microsoft.com/office/powerpoint/2010/main" val="2524138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step back and build this process out one step at a time. </a:t>
            </a:r>
          </a:p>
          <a:p>
            <a:endParaRPr lang="en-US" dirty="0"/>
          </a:p>
          <a:p>
            <a:r>
              <a:rPr lang="en-US" dirty="0"/>
              <a:t>If we have a user, the application that we are wanting to enhance and the large language model we are planning to use. </a:t>
            </a:r>
          </a:p>
          <a:p>
            <a:endParaRPr lang="en-US" dirty="0"/>
          </a:p>
          <a:p>
            <a:r>
              <a:rPr lang="en-US" dirty="0"/>
              <a:t>In the simplest implementation:</a:t>
            </a:r>
          </a:p>
          <a:p>
            <a:r>
              <a:rPr lang="en-US" dirty="0"/>
              <a:t>A user would ask a question, the application would route this question to the LLM, the LLM provides a response which is routed back to the user.</a:t>
            </a:r>
          </a:p>
          <a:p>
            <a:r>
              <a:rPr lang="en-US" dirty="0"/>
              <a:t>We call this question, the prompt or user prompt,  the process the application uses to route this is called an orchestrator and the response the LLM generated is often called a completion.</a:t>
            </a:r>
          </a:p>
          <a:p>
            <a:endParaRPr lang="en-US" dirty="0"/>
          </a:p>
          <a:p>
            <a:r>
              <a:rPr lang="en-US" dirty="0"/>
              <a:t>Completion come from the fact that the LMM is trained to predict the most probable next word given a sequence of words.</a:t>
            </a:r>
          </a:p>
          <a:p>
            <a:endParaRPr lang="en-US" dirty="0"/>
          </a:p>
          <a:p>
            <a:r>
              <a:rPr lang="en-US" dirty="0"/>
              <a:t>This process is known as </a:t>
            </a:r>
            <a:r>
              <a:rPr lang="en-US" b="1" dirty="0"/>
              <a:t>text completion</a:t>
            </a:r>
            <a:r>
              <a:rPr lang="en-US" dirty="0"/>
              <a:t>, where the model continues or "completes" a given prompt based on learned probabilities one word at a time. </a:t>
            </a:r>
          </a:p>
          <a:p>
            <a:endParaRPr lang="en-US" dirty="0"/>
          </a:p>
          <a:p>
            <a:r>
              <a:rPr lang="en-US" dirty="0"/>
              <a:t>Since the very early days of OpenAI’s API for GPT-2 used the term completion, and we continue to use that terminology today.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42D98-FFEC-49BE-842E-4E1B835F68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7264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0" lang="en-US" sz="1200" b="0" i="0" u="none" strike="noStrike" kern="0" cap="none" spc="0" normalizeH="0" baseline="0" noProof="0" dirty="0">
                <a:ln>
                  <a:noFill/>
                </a:ln>
                <a:solidFill>
                  <a:srgbClr val="FFFFFF"/>
                </a:solidFill>
                <a:effectLst/>
                <a:uLnTx/>
                <a:uFillTx/>
                <a:latin typeface="+mn-lt"/>
                <a:ea typeface="+mn-ea"/>
                <a:cs typeface="+mn-cs"/>
              </a:rPr>
              <a:t>If we think about this very simple process, let’s consider our options for improving this process:</a:t>
            </a:r>
          </a:p>
          <a:p>
            <a:endParaRPr kumimoji="0" lang="en-US" sz="1200" b="0" i="0" u="none" strike="noStrike" kern="0" cap="none" spc="0" normalizeH="0" baseline="0" noProof="0" dirty="0">
              <a:ln>
                <a:noFill/>
              </a:ln>
              <a:solidFill>
                <a:srgbClr val="FFFFFF"/>
              </a:solidFill>
              <a:effectLst/>
              <a:uLnTx/>
              <a:uFillTx/>
              <a:latin typeface="+mn-lt"/>
              <a:ea typeface="+mn-ea"/>
              <a:cs typeface="+mn-cs"/>
            </a:endParaRPr>
          </a:p>
          <a:p>
            <a:r>
              <a:rPr kumimoji="0" lang="en-US" sz="1200" b="0" i="0" u="none" strike="noStrike" kern="0" cap="none" spc="0" normalizeH="0" baseline="0" noProof="0" dirty="0">
                <a:ln>
                  <a:noFill/>
                </a:ln>
                <a:solidFill>
                  <a:srgbClr val="FFFFFF"/>
                </a:solidFill>
                <a:effectLst/>
                <a:uLnTx/>
                <a:uFillTx/>
                <a:latin typeface="+mn-lt"/>
                <a:ea typeface="+mn-ea"/>
                <a:cs typeface="+mn-cs"/>
              </a:rPr>
              <a:t>We could do one of two things:</a:t>
            </a:r>
          </a:p>
          <a:p>
            <a:endParaRPr kumimoji="0" lang="en-US" sz="1200" b="0" i="0" u="none" strike="noStrike" kern="0" cap="none" spc="0" normalizeH="0" baseline="0" noProof="0" dirty="0">
              <a:ln>
                <a:noFill/>
              </a:ln>
              <a:solidFill>
                <a:srgbClr val="FFFFFF"/>
              </a:solidFill>
              <a:effectLst/>
              <a:uLnTx/>
              <a:uFillTx/>
              <a:latin typeface="+mn-lt"/>
              <a:ea typeface="+mn-ea"/>
              <a:cs typeface="+mn-cs"/>
            </a:endParaRPr>
          </a:p>
          <a:p>
            <a:r>
              <a:rPr kumimoji="0" lang="en-US" sz="1200" b="0" i="0" u="none" strike="noStrike" kern="0" cap="none" spc="0" normalizeH="0" baseline="0" noProof="0" dirty="0">
                <a:ln>
                  <a:noFill/>
                </a:ln>
                <a:solidFill>
                  <a:srgbClr val="FFFFFF"/>
                </a:solidFill>
                <a:effectLst/>
                <a:uLnTx/>
                <a:uFillTx/>
                <a:latin typeface="+mn-lt"/>
                <a:ea typeface="+mn-ea"/>
                <a:cs typeface="+mn-cs"/>
              </a:rPr>
              <a:t>The first option is to improve the prompt in some way – we call this prompt engineering.</a:t>
            </a:r>
          </a:p>
          <a:p>
            <a:endParaRPr kumimoji="0" lang="en-US" sz="1200" b="0" i="0" u="none" strike="noStrike" kern="0" cap="none" spc="0" normalizeH="0" baseline="0" noProof="0" dirty="0">
              <a:ln>
                <a:noFill/>
              </a:ln>
              <a:solidFill>
                <a:srgbClr val="FFFFFF"/>
              </a:solidFill>
              <a:effectLst/>
              <a:uLnTx/>
              <a:uFillTx/>
              <a:latin typeface="+mn-lt"/>
              <a:ea typeface="+mn-ea"/>
              <a:cs typeface="+mn-cs"/>
            </a:endParaRPr>
          </a:p>
          <a:p>
            <a:endParaRPr lang="en-US" b="0" dirty="0">
              <a:latin typeface="+mn-lt"/>
            </a:endParaRPr>
          </a:p>
          <a:p>
            <a:endParaRPr lang="en-US" b="0" dirty="0">
              <a:latin typeface="+mn-lt"/>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42D98-FFEC-49BE-842E-4E1B835F68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28092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mn-lt"/>
                <a:ea typeface="+mn-ea"/>
                <a:cs typeface="+mn-cs"/>
              </a:rPr>
              <a:t>The most common way of improving an application in this way is with the introduction of a system prompt, this describes how the LLM should “act” or responds to user prompts.</a:t>
            </a:r>
          </a:p>
          <a:p>
            <a:endParaRPr lang="en-US" dirty="0"/>
          </a:p>
          <a:p>
            <a:r>
              <a:rPr lang="en-US" dirty="0"/>
              <a:t>Here you can see how a simple system prompt changes the behavior in response to the same user prompt we used earlier.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42D98-FFEC-49BE-842E-4E1B835F68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851147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10F3B-02E9-ACD1-C472-2B64A26801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1661D-F395-C6A9-6FC6-3BB0941DCE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DD19D6-4DB0-D66B-5AED-1BB8803A2F42}"/>
              </a:ext>
            </a:extLst>
          </p:cNvPr>
          <p:cNvSpPr>
            <a:spLocks noGrp="1"/>
          </p:cNvSpPr>
          <p:nvPr>
            <p:ph type="body" idx="1"/>
          </p:nvPr>
        </p:nvSpPr>
        <p:spPr/>
        <p:txBody>
          <a:bodyPr/>
          <a:lstStyle/>
          <a:p>
            <a:r>
              <a:rPr kumimoji="0" lang="en-US" sz="1200" b="0" i="0" u="none" strike="noStrike" kern="0" cap="none" spc="0" normalizeH="0" baseline="0" noProof="0" dirty="0">
                <a:ln>
                  <a:noFill/>
                </a:ln>
                <a:solidFill>
                  <a:srgbClr val="FFFFFF"/>
                </a:solidFill>
                <a:effectLst/>
                <a:uLnTx/>
                <a:uFillTx/>
                <a:latin typeface="+mn-lt"/>
                <a:ea typeface="+mn-ea"/>
                <a:cs typeface="+mn-cs"/>
              </a:rPr>
              <a:t>The other option we have is Fine tuning the model:</a:t>
            </a:r>
          </a:p>
          <a:p>
            <a:r>
              <a:rPr lang="en-US" b="0" dirty="0">
                <a:latin typeface="+mn-lt"/>
              </a:rPr>
              <a:t>With this approach the model is exposed to additional task-specific or domain-specific examples.</a:t>
            </a:r>
          </a:p>
          <a:p>
            <a:endParaRPr lang="en-US" b="0" dirty="0">
              <a:latin typeface="+mn-lt"/>
            </a:endParaRPr>
          </a:p>
          <a:p>
            <a:pPr>
              <a:buFont typeface="Arial" panose="020B0604020202020204" pitchFamily="34" charset="0"/>
              <a:buNone/>
            </a:pPr>
            <a:r>
              <a:rPr lang="en-US" b="0" dirty="0">
                <a:latin typeface="+mn-lt"/>
              </a:rPr>
              <a:t>It adjusts the parameters with the model itself, the model weights, based on the examples provided, modifying the model's behavior to better align with the desired outcomes.</a:t>
            </a:r>
          </a:p>
          <a:p>
            <a:pPr>
              <a:buFont typeface="Arial" panose="020B0604020202020204" pitchFamily="34" charset="0"/>
              <a:buNone/>
            </a:pPr>
            <a:endParaRPr lang="en-US" b="0" dirty="0">
              <a:latin typeface="+mn-lt"/>
            </a:endParaRPr>
          </a:p>
          <a:p>
            <a:pPr>
              <a:buFont typeface="Arial" panose="020B0604020202020204" pitchFamily="34" charset="0"/>
              <a:buNone/>
            </a:pPr>
            <a:r>
              <a:rPr lang="en-US" b="0" dirty="0">
                <a:latin typeface="+mn-lt"/>
              </a:rPr>
              <a:t>This is much more complicated and requires upfront understanding of what additional information the model needs to understand.</a:t>
            </a:r>
          </a:p>
          <a:p>
            <a:endParaRPr lang="en-US" b="0" dirty="0">
              <a:latin typeface="+mn-lt"/>
            </a:endParaRPr>
          </a:p>
          <a:p>
            <a:endParaRPr lang="en-US" b="0" dirty="0">
              <a:latin typeface="+mn-lt"/>
            </a:endParaRPr>
          </a:p>
        </p:txBody>
      </p:sp>
      <p:sp>
        <p:nvSpPr>
          <p:cNvPr id="4" name="Slide Number Placeholder 3">
            <a:extLst>
              <a:ext uri="{FF2B5EF4-FFF2-40B4-BE49-F238E27FC236}">
                <a16:creationId xmlns:a16="http://schemas.microsoft.com/office/drawing/2014/main" id="{69714287-99DA-033C-A60A-48C6A47397B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42D98-FFEC-49BE-842E-4E1B835F68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12291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whilst fine tuning is one way to introduce additional information to an LLM</a:t>
            </a:r>
          </a:p>
          <a:p>
            <a:endParaRPr lang="en-US" dirty="0"/>
          </a:p>
          <a:p>
            <a:r>
              <a:rPr lang="en-US" dirty="0"/>
              <a:t>There is an additional approach we can use to extend the ability for a LLM to respond based on recent  information know only to our specific business.</a:t>
            </a:r>
          </a:p>
          <a:p>
            <a:endParaRPr lang="en-US" dirty="0"/>
          </a:p>
          <a:p>
            <a:r>
              <a:rPr lang="en-US" dirty="0"/>
              <a:t>This allows us extend the LLMs understanding to include our business’ domain specific information or more real-time business-related information that the LLM would never have been trained on.</a:t>
            </a:r>
          </a:p>
          <a:p>
            <a:endParaRPr lang="en-US" dirty="0"/>
          </a:p>
          <a:p>
            <a:r>
              <a:rPr lang="en-US" dirty="0"/>
              <a:t>We often refer to this information as additional context.</a:t>
            </a:r>
          </a:p>
          <a:p>
            <a:endParaRPr lang="en-US" dirty="0"/>
          </a:p>
          <a:p>
            <a:r>
              <a:rPr lang="en-US" dirty="0"/>
              <a:t>By restricting the LMMs responses to only be based on this information we can also limit the LMMs tendency to hallucinate.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42D98-FFEC-49BE-842E-4E1B835F68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34861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you can see </a:t>
            </a:r>
          </a:p>
          <a:p>
            <a:r>
              <a:rPr lang="en-US" dirty="0"/>
              <a:t>If we add some data on the current weather into our system prompt,</a:t>
            </a:r>
          </a:p>
          <a:p>
            <a:r>
              <a:rPr lang="en-US" dirty="0"/>
              <a:t>And specify behavior that restricts the answer in the absence of appropriate information.</a:t>
            </a:r>
          </a:p>
          <a:p>
            <a:endParaRPr lang="en-US" dirty="0"/>
          </a:p>
          <a:p>
            <a:r>
              <a:rPr lang="en-US" dirty="0"/>
              <a:t>We will get answers to user prompts that leverage  include data.</a:t>
            </a:r>
          </a:p>
          <a:p>
            <a:r>
              <a:rPr lang="en-US" dirty="0"/>
              <a:t>And reduces the risk of hallucination when data is not available.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42D98-FFEC-49BE-842E-4E1B835F68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617373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common methods for grounding LLMs with Data is referred to as Retrieval-Augmented Generation (RAG), whereby the model is provided with retrieved relevant information from external sources before responding. </a:t>
            </a:r>
          </a:p>
          <a:p>
            <a:endParaRPr lang="en-US" dirty="0"/>
          </a:p>
          <a:p>
            <a:r>
              <a:rPr lang="en-US" dirty="0"/>
              <a:t>The name RAG pattern is directly derived from the pattern, the retrieved data augments (or adds to) the LLM generated answer. </a:t>
            </a:r>
          </a:p>
          <a:p>
            <a:endParaRPr lang="en-US" dirty="0"/>
          </a:p>
          <a:p>
            <a:r>
              <a:rPr lang="en-US" dirty="0"/>
              <a:t>Here the user submits a prompt, the application retrieves the data from one of the database data sources, appends this data to the prompt and submits this to the LLM. The response is then returned from the LLM, which would now be grounded in the data we included with the prompt and the more accurate, or more insightful response is retuned to the user.</a:t>
            </a:r>
          </a:p>
          <a:p>
            <a:endParaRPr lang="en-US" dirty="0"/>
          </a:p>
          <a:p>
            <a:r>
              <a:rPr lang="en-US" dirty="0"/>
              <a:t>If the data set is small enough, we can include all the data in the system message, our extend our user prompt to include all this data.</a:t>
            </a:r>
          </a:p>
          <a:p>
            <a:r>
              <a:rPr lang="en-US" dirty="0"/>
              <a:t>But as you will no doubt know we have restrictions on the size of the calls to and responses from the LMMs, and this would include the data we injected. </a:t>
            </a:r>
          </a:p>
          <a:p>
            <a:r>
              <a:rPr lang="en-US" dirty="0"/>
              <a:t>So, we want to include as much of the appropriate data as will improve our responses but no more. </a:t>
            </a:r>
          </a:p>
          <a:p>
            <a:endParaRPr lang="en-US" dirty="0"/>
          </a:p>
          <a:p>
            <a:r>
              <a:rPr lang="en-US" dirty="0"/>
              <a:t>And there are a couple of ways of doing that.</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442D98-FFEC-49BE-842E-4E1B835F68C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7516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Tokens are a proxy for data in a large language model in OpenAI. When you deploy a model in OpenAI it gets a certain amount of tokens that can be spent against it on a per minute basis. Tokens are consumed on both the request and the response. The amount of tokens used depends on the amount of data that needs to be processed or generated. It can also depend on the data and format of the data as well.</a:t>
            </a:r>
          </a:p>
          <a:p>
            <a:endParaRPr lang="en-US" dirty="0"/>
          </a:p>
          <a:p>
            <a:r>
              <a:rPr lang="en-US" dirty="0"/>
              <a:t>While you can store all chat history in a database like Cosmos DB, you need to decide how much to send to the model when generating responses. Sending context about the prior conversation with your requests costs tokens so it’s important to have a balance between how much history you submit vs. how computationally expensive it is.</a:t>
            </a:r>
          </a:p>
          <a:p>
            <a:endParaRPr lang="en-US" dirty="0"/>
          </a:p>
          <a:p>
            <a:endParaRPr lang="en-US" dirty="0"/>
          </a:p>
          <a:p>
            <a:endParaRPr lang="en-US" dirty="0"/>
          </a:p>
          <a:p>
            <a:r>
              <a:rPr lang="en-US" dirty="0"/>
              <a:t>-------------</a:t>
            </a:r>
          </a:p>
          <a:p>
            <a:r>
              <a:rPr lang="en-US" dirty="0"/>
              <a:t>Where this limit may express itself in your applications is in the amount of conversational history you send in your chat applications. If you’ve used ChatGPT before you notice that it appears to remember the questions you’ve asked it before. This allows it to have a conversation with you. You can ask it a question and it will answer. You can then ask a follow-up without having to provide any context and it will answer the follow-up correctly as well.</a:t>
            </a:r>
          </a:p>
          <a:p>
            <a:endParaRPr lang="en-US" dirty="0"/>
          </a:p>
          <a:p>
            <a:r>
              <a:rPr lang="en-US" dirty="0"/>
              <a:t>The consumer ChatGPT application and some others you may have used don’t by themselves come with this capability. And in fact, when you build applications like this, you will need to handle this conversational history yourself.</a:t>
            </a:r>
          </a:p>
          <a:p>
            <a:endParaRPr lang="en-US" dirty="0"/>
          </a:p>
          <a:p>
            <a:r>
              <a:rPr lang="en-US" dirty="0"/>
              <a:t>At small scales this is normally not an issue. However, as the conversational history grows, this is something you will need to keep an eye on. And overall when building more advanced applications that implement RAG Pattern where you are taking data from external sources like a database and passing it to a large language model like GPT, you will need to keep a very close eye on this as well. The amount of data that comes back from a database or from files can be substantial. You can quickly blow up your application if you do not limit the size and amount of data that gets sent to OpenAI.</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2E0F-2881-4CB6-BEA6-5253410A5DB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3454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0.jpe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6.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7.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8.pn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9.png"/><Relationship Id="rId1" Type="http://schemas.openxmlformats.org/officeDocument/2006/relationships/slideMaster" Target="../slideMasters/slideMaster5.xml"/><Relationship Id="rId4" Type="http://schemas.openxmlformats.org/officeDocument/2006/relationships/image" Target="../media/image60.png"/></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4.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5.xml"/><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5.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5.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5.xml"/><Relationship Id="rId4" Type="http://schemas.openxmlformats.org/officeDocument/2006/relationships/image" Target="../media/image78.jpe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5.xml"/><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Master" Target="../slideMasters/slideMaster5.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85.png"/><Relationship Id="rId1" Type="http://schemas.openxmlformats.org/officeDocument/2006/relationships/slideMaster" Target="../slideMasters/slideMaster5.xml"/><Relationship Id="rId4" Type="http://schemas.openxmlformats.org/officeDocument/2006/relationships/image" Target="../media/image86.png"/></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3.xml"/><Relationship Id="rId5" Type="http://schemas.microsoft.com/office/2007/relationships/hdphoto" Target="../media/hdphoto1.wdp"/><Relationship Id="rId4" Type="http://schemas.openxmlformats.org/officeDocument/2006/relationships/image" Target="../media/image39.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BEB7-DBA3-754B-A3E3-7D2B53D43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D18B2B-0593-9786-44C0-7B9BCB83E3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63530D5-8649-6792-1A4F-8F619EC5572A}"/>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5" name="Footer Placeholder 4">
            <a:extLst>
              <a:ext uri="{FF2B5EF4-FFF2-40B4-BE49-F238E27FC236}">
                <a16:creationId xmlns:a16="http://schemas.microsoft.com/office/drawing/2014/main" id="{B0088FA6-B016-8D4B-D9B6-4378AD7454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B87F01-CAFE-0249-32C7-8C0B3AACD48E}"/>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3814974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31B1-17D8-6ACB-44C8-FC31F8B94C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13FC418-7B60-4811-2A56-84E8180D71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0B81B-F46B-F9E6-00B5-DD39E0851D37}"/>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5" name="Footer Placeholder 4">
            <a:extLst>
              <a:ext uri="{FF2B5EF4-FFF2-40B4-BE49-F238E27FC236}">
                <a16:creationId xmlns:a16="http://schemas.microsoft.com/office/drawing/2014/main" id="{9D00E0DC-731C-831A-3341-55C6CACF8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1C1D76-3D00-77FC-1DA0-79A45C53B5F7}"/>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354942140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35638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492188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25195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757824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0613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05982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94248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70884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39306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193630"/>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B6BD32-87D5-E2B5-49F7-6B821703D4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6EE7-FF91-420B-5F7B-F3EE49D55E0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BFA72-7CE2-088B-EAAF-17FADD6BEB08}"/>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5" name="Footer Placeholder 4">
            <a:extLst>
              <a:ext uri="{FF2B5EF4-FFF2-40B4-BE49-F238E27FC236}">
                <a16:creationId xmlns:a16="http://schemas.microsoft.com/office/drawing/2014/main" id="{A05F9D2B-6B37-3984-39DC-55659085E0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A991B4-8509-3218-830B-CC8A1F1575A4}"/>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158158661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680334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018623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24432399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6665769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087537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3294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887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82362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26222251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604334"/>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7"/>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5"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365311512"/>
      </p:ext>
    </p:extLst>
  </p:cSld>
  <p:clrMapOvr>
    <a:masterClrMapping/>
  </p:clrMapOvr>
  <p:extLst>
    <p:ext uri="{DCECCB84-F9BA-43D5-87BE-67443E8EF086}">
      <p15:sldGuideLst xmlns:p15="http://schemas.microsoft.com/office/powerpoint/2012/main">
        <p15:guide id="2" pos="3360">
          <p15:clr>
            <a:srgbClr val="FBAE40"/>
          </p15:clr>
        </p15:guide>
        <p15:guide id="3" pos="2987">
          <p15:clr>
            <a:srgbClr val="FBAE40"/>
          </p15:clr>
        </p15:guide>
        <p15:guide id="4" orient="horz" pos="1276">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4320994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122B-F4AC-856F-8049-81BBE5D75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827A72-F8A0-1536-BA61-D2BC165D2E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478AA-D50A-705E-44A3-D47E406D3D75}"/>
              </a:ext>
            </a:extLst>
          </p:cNvPr>
          <p:cNvSpPr>
            <a:spLocks noGrp="1"/>
          </p:cNvSpPr>
          <p:nvPr>
            <p:ph type="dt" sz="half" idx="10"/>
          </p:nvPr>
        </p:nvSpPr>
        <p:spPr/>
        <p:txBody>
          <a:bodyPr/>
          <a:lstStyle/>
          <a:p>
            <a:fld id="{09017A1B-D5AB-446F-A4A7-1467FAA9930F}" type="datetimeFigureOut">
              <a:rPr lang="en-US" smtClean="0"/>
              <a:t>4/23/25</a:t>
            </a:fld>
            <a:endParaRPr lang="en-US"/>
          </a:p>
        </p:txBody>
      </p:sp>
      <p:sp>
        <p:nvSpPr>
          <p:cNvPr id="5" name="Footer Placeholder 4">
            <a:extLst>
              <a:ext uri="{FF2B5EF4-FFF2-40B4-BE49-F238E27FC236}">
                <a16:creationId xmlns:a16="http://schemas.microsoft.com/office/drawing/2014/main" id="{200E6CDF-5C38-3E3F-BC64-A875EC6A5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9A239-1821-7F87-C329-F266AE42DC15}"/>
              </a:ext>
            </a:extLst>
          </p:cNvPr>
          <p:cNvSpPr>
            <a:spLocks noGrp="1"/>
          </p:cNvSpPr>
          <p:nvPr>
            <p:ph type="sldNum" sz="quarter" idx="12"/>
          </p:nvPr>
        </p:nvSpPr>
        <p:spPr/>
        <p:txBody>
          <a:bodyPr/>
          <a:lstStyle/>
          <a:p>
            <a:fld id="{B5590F63-CAF7-43FE-8DCE-92CA696C909E}" type="slidenum">
              <a:rPr lang="en-US" smtClean="0"/>
              <a:t>‹#›</a:t>
            </a:fld>
            <a:endParaRPr lang="en-US"/>
          </a:p>
        </p:txBody>
      </p:sp>
    </p:spTree>
    <p:extLst>
      <p:ext uri="{BB962C8B-B14F-4D97-AF65-F5344CB8AC3E}">
        <p14:creationId xmlns:p14="http://schemas.microsoft.com/office/powerpoint/2010/main" val="2110676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225301641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7920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645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9382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1792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0064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4650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8899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3"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670617631"/>
      </p:ext>
    </p:extLst>
  </p:cSld>
  <p:clrMapOvr>
    <a:masterClrMapping/>
  </p:clrMapOvr>
  <p:transition>
    <p:fade/>
  </p:transition>
  <p:extLst>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424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050718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5327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5047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5346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54001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025222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1168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66325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80383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95955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42355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9605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48644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24017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835396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49721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74729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81128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2091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22634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15722275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69867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98772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01266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95815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5766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3758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74357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6675793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06972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33349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7367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48510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68886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73344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9577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46444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8235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4125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54113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78388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30307475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5914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9231702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819840"/>
      </p:ext>
    </p:extLst>
  </p:cSld>
  <p:clrMapOvr>
    <a:masterClrMapping/>
  </p:clrMapOvr>
  <p:transition>
    <p:fade/>
  </p:transition>
  <p:extLst>
    <p:ext uri="{DCECCB84-F9BA-43D5-87BE-67443E8EF086}">
      <p15:sldGuideLst xmlns:p15="http://schemas.microsoft.com/office/powerpoint/2012/main"/>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69128036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282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4417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9782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19779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417489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93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934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73656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3663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1266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034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2447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1586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87665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17766483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6409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44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1466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96215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6519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3052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792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07405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6284296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37386591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485183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3447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99970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90593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02882-A20E-CC8C-5896-A470E68D21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FEAE03-8378-DD0C-583A-8165BCF90E2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8E38B9-9C89-22F9-8037-06017FECD40C}"/>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5" name="Footer Placeholder 4">
            <a:extLst>
              <a:ext uri="{FF2B5EF4-FFF2-40B4-BE49-F238E27FC236}">
                <a16:creationId xmlns:a16="http://schemas.microsoft.com/office/drawing/2014/main" id="{75A847B3-3C2C-A230-A4DA-2C88D76A3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7CB7D-D694-1F27-07F1-8ECCB1A6C16C}"/>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32778516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134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9684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78923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789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3530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12811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67443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656379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81201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8908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68417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4530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2040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81925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1504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43858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8271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9207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2447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81435456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959602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30870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140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2647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46134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8509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6839557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051465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20059571"/>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5565322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Speaker Bio_Dark">
    <p:spTree>
      <p:nvGrpSpPr>
        <p:cNvPr id="1" name=""/>
        <p:cNvGrpSpPr/>
        <p:nvPr/>
      </p:nvGrpSpPr>
      <p:grpSpPr>
        <a:xfrm>
          <a:off x="0" y="0"/>
          <a:ext cx="0" cy="0"/>
          <a:chOff x="0" y="0"/>
          <a:chExt cx="0" cy="0"/>
        </a:xfrm>
      </p:grpSpPr>
      <p:sp>
        <p:nvSpPr>
          <p:cNvPr id="17" name="Text Placeholder 12">
            <a:extLst>
              <a:ext uri="{FF2B5EF4-FFF2-40B4-BE49-F238E27FC236}">
                <a16:creationId xmlns:a16="http://schemas.microsoft.com/office/drawing/2014/main" id="{5CC2E975-372A-7E02-1FD6-600861A4827F}"/>
              </a:ext>
            </a:extLst>
          </p:cNvPr>
          <p:cNvSpPr>
            <a:spLocks noGrp="1"/>
          </p:cNvSpPr>
          <p:nvPr>
            <p:ph type="body" sz="quarter" idx="19"/>
          </p:nvPr>
        </p:nvSpPr>
        <p:spPr>
          <a:xfrm>
            <a:off x="5810859" y="4697500"/>
            <a:ext cx="3740908" cy="365126"/>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168FB2F2-2441-A572-8B39-B76A93E533F0}"/>
              </a:ext>
            </a:extLst>
          </p:cNvPr>
          <p:cNvSpPr>
            <a:spLocks noGrp="1"/>
          </p:cNvSpPr>
          <p:nvPr>
            <p:ph type="body" sz="quarter" idx="18"/>
          </p:nvPr>
        </p:nvSpPr>
        <p:spPr>
          <a:xfrm>
            <a:off x="5810859" y="3500172"/>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B94619AD-2873-36C9-4A89-5AE548688AF1}"/>
              </a:ext>
            </a:extLst>
          </p:cNvPr>
          <p:cNvSpPr>
            <a:spLocks noGrp="1"/>
          </p:cNvSpPr>
          <p:nvPr>
            <p:ph type="body" sz="quarter" idx="17"/>
          </p:nvPr>
        </p:nvSpPr>
        <p:spPr>
          <a:xfrm>
            <a:off x="5810859" y="3139407"/>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BE530940-7A1C-F4E2-F1BD-9B4FE1DBE729}"/>
              </a:ext>
            </a:extLst>
          </p:cNvPr>
          <p:cNvSpPr>
            <a:spLocks noGrp="1"/>
          </p:cNvSpPr>
          <p:nvPr>
            <p:ph type="body" sz="quarter" idx="16"/>
          </p:nvPr>
        </p:nvSpPr>
        <p:spPr>
          <a:xfrm>
            <a:off x="5810859" y="2577431"/>
            <a:ext cx="3740908" cy="561976"/>
          </a:xfrm>
        </p:spPr>
        <p:txBody>
          <a:bodyPr>
            <a:noAutofit/>
          </a:bodyPr>
          <a:lstStyle>
            <a:lvl1pPr marL="0" indent="0">
              <a:buNone/>
              <a:defRPr sz="2200" b="1" i="0">
                <a:latin typeface="+mj-lt"/>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96601" y="1992084"/>
            <a:ext cx="3146425" cy="3146425"/>
          </a:xfrm>
          <a:prstGeom prst="ellipse">
            <a:avLst/>
          </a:prstGeom>
        </p:spPr>
        <p:txBody>
          <a:bodyPr/>
          <a:lstStyle>
            <a:lvl1pPr>
              <a:defRPr>
                <a:noFill/>
              </a:defRPr>
            </a:lvl1pPr>
          </a:lstStyle>
          <a:p>
            <a:endParaRPr lang="en-US"/>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atin typeface="+mj-lt"/>
              </a:defRPr>
            </a:lvl1pPr>
          </a:lstStyle>
          <a:p>
            <a:r>
              <a:rPr lang="en-US"/>
              <a:t>Speaker Bio</a:t>
            </a:r>
          </a:p>
        </p:txBody>
      </p:sp>
      <p:sp>
        <p:nvSpPr>
          <p:cNvPr id="18" name="Decorative - Dash">
            <a:extLst>
              <a:ext uri="{FF2B5EF4-FFF2-40B4-BE49-F238E27FC236}">
                <a16:creationId xmlns:a16="http://schemas.microsoft.com/office/drawing/2014/main" id="{F3F3F40A-B56F-D2FD-0D02-9C4EC6C151F8}"/>
              </a:ext>
              <a:ext uri="{C183D7F6-B498-43B3-948B-1728B52AA6E4}">
                <adec:decorative xmlns:adec="http://schemas.microsoft.com/office/drawing/2017/decorative" val="1"/>
              </a:ext>
            </a:extLst>
          </p:cNvPr>
          <p:cNvSpPr/>
          <p:nvPr userDrawn="1"/>
        </p:nvSpPr>
        <p:spPr>
          <a:xfrm>
            <a:off x="5810859" y="429101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Footer Placeholder 4">
            <a:extLst>
              <a:ext uri="{FF2B5EF4-FFF2-40B4-BE49-F238E27FC236}">
                <a16:creationId xmlns:a16="http://schemas.microsoft.com/office/drawing/2014/main" id="{1D94B26B-A9D0-EC84-80A5-58B69C3FE45C}"/>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7785741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68FEC-B133-96D6-5822-2BD0A0DFF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3B034E-0F74-C0BC-1D85-58CE5D804D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1C3F02-E5D7-B9FE-D6D6-96EFE0BE565C}"/>
              </a:ext>
            </a:extLst>
          </p:cNvPr>
          <p:cNvSpPr>
            <a:spLocks noGrp="1"/>
          </p:cNvSpPr>
          <p:nvPr>
            <p:ph type="dt" sz="half" idx="10"/>
          </p:nvPr>
        </p:nvSpPr>
        <p:spPr/>
        <p:txBody>
          <a:bodyPr/>
          <a:lstStyle/>
          <a:p>
            <a:fld id="{7B634A2F-D183-49F0-97BA-F95DFB1AB32C}" type="datetimeFigureOut">
              <a:rPr lang="en-US" smtClean="0"/>
              <a:t>4/23/25</a:t>
            </a:fld>
            <a:endParaRPr lang="en-US"/>
          </a:p>
        </p:txBody>
      </p:sp>
      <p:sp>
        <p:nvSpPr>
          <p:cNvPr id="5" name="Footer Placeholder 4">
            <a:extLst>
              <a:ext uri="{FF2B5EF4-FFF2-40B4-BE49-F238E27FC236}">
                <a16:creationId xmlns:a16="http://schemas.microsoft.com/office/drawing/2014/main" id="{AC9B0100-DA3A-5BAA-3FCC-5F2F3B0A6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A30A3-512A-6BBD-9280-C0040E7A2E55}"/>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28769180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0925315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03825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4536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5595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48861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873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6629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03663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682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0325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9767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59583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661154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88635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8012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559026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34030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367203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84831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0890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07487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cSld name="Centered Tit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FCDBFC8-2B93-FBFE-323D-EE07CEEF7C26}"/>
              </a:ext>
              <a:ext uri="{C183D7F6-B498-43B3-948B-1728B52AA6E4}">
                <adec:decorative xmlns:adec="http://schemas.microsoft.com/office/drawing/2017/decorative" val="1"/>
              </a:ext>
            </a:extLst>
          </p:cNvPr>
          <p:cNvPicPr>
            <a:picLocks noChangeAspect="1"/>
          </p:cNvPicPr>
          <p:nvPr userDrawn="1"/>
        </p:nvPicPr>
        <p:blipFill rotWithShape="1">
          <a:blip r:embed="rId2">
            <a:lum bright="100000"/>
            <a:alphaModFix amt="2000"/>
            <a:extLst>
              <a:ext uri="{96DAC541-7B7A-43D3-8B79-37D633B846F1}">
                <asvg:svgBlip xmlns:asvg="http://schemas.microsoft.com/office/drawing/2016/SVG/main" r:embed="rId3"/>
              </a:ext>
            </a:extLst>
          </a:blip>
          <a:srcRect t="19655" r="21342"/>
          <a:stretch/>
        </p:blipFill>
        <p:spPr>
          <a:xfrm>
            <a:off x="11054179" y="0"/>
            <a:ext cx="1137821" cy="136662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508204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userDrawn="1">
  <p:cSld name="Title squar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accent3"/>
                </a:solidFill>
              </a:defRPr>
            </a:lvl1pPr>
          </a:lstStyle>
          <a:p>
            <a:r>
              <a:rPr lang="en-US"/>
              <a:t>Topic</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and 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2263798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90378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67046-6D94-26EC-F83C-898A493F91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8284FB-72F2-825D-5601-D14266EBDC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7B7247-A6C4-2CFB-6CE1-DCD1A6A6D478}"/>
              </a:ext>
            </a:extLst>
          </p:cNvPr>
          <p:cNvSpPr>
            <a:spLocks noGrp="1"/>
          </p:cNvSpPr>
          <p:nvPr>
            <p:ph type="dt" sz="half" idx="10"/>
          </p:nvPr>
        </p:nvSpPr>
        <p:spPr/>
        <p:txBody>
          <a:bodyPr/>
          <a:lstStyle/>
          <a:p>
            <a:fld id="{E34C6E71-6244-4E45-9B49-DD496F05A144}" type="datetimeFigureOut">
              <a:rPr lang="en-US" smtClean="0"/>
              <a:t>4/23/25</a:t>
            </a:fld>
            <a:endParaRPr lang="en-US"/>
          </a:p>
        </p:txBody>
      </p:sp>
      <p:sp>
        <p:nvSpPr>
          <p:cNvPr id="5" name="Footer Placeholder 4">
            <a:extLst>
              <a:ext uri="{FF2B5EF4-FFF2-40B4-BE49-F238E27FC236}">
                <a16:creationId xmlns:a16="http://schemas.microsoft.com/office/drawing/2014/main" id="{3C56A352-4656-33A2-44AA-BBEC30171C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DA3C2-D2A6-4C4C-B3A6-978E50120DA6}"/>
              </a:ext>
            </a:extLst>
          </p:cNvPr>
          <p:cNvSpPr>
            <a:spLocks noGrp="1"/>
          </p:cNvSpPr>
          <p:nvPr>
            <p:ph type="sldNum" sz="quarter" idx="12"/>
          </p:nvPr>
        </p:nvSpPr>
        <p:spPr/>
        <p:txBody>
          <a:bodyPr/>
          <a:lstStyle/>
          <a:p>
            <a:fld id="{3DE3E6E7-3A9F-4355-9D15-00A8F47303D7}" type="slidenum">
              <a:rPr lang="en-US" smtClean="0"/>
              <a:t>‹#›</a:t>
            </a:fld>
            <a:endParaRPr lang="en-US"/>
          </a:p>
        </p:txBody>
      </p:sp>
    </p:spTree>
    <p:extLst>
      <p:ext uri="{BB962C8B-B14F-4D97-AF65-F5344CB8AC3E}">
        <p14:creationId xmlns:p14="http://schemas.microsoft.com/office/powerpoint/2010/main" val="135560493"/>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BF039-387C-F86E-2025-D968066651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0D027F-A880-24DB-E0D2-FB6D028F55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972904-9D15-4DA3-594A-F1EA951ACE91}"/>
              </a:ext>
            </a:extLst>
          </p:cNvPr>
          <p:cNvSpPr>
            <a:spLocks noGrp="1"/>
          </p:cNvSpPr>
          <p:nvPr>
            <p:ph type="dt" sz="half" idx="10"/>
          </p:nvPr>
        </p:nvSpPr>
        <p:spPr/>
        <p:txBody>
          <a:bodyPr/>
          <a:lstStyle/>
          <a:p>
            <a:fld id="{E34C6E71-6244-4E45-9B49-DD496F05A144}" type="datetimeFigureOut">
              <a:rPr lang="en-US" smtClean="0"/>
              <a:t>4/23/25</a:t>
            </a:fld>
            <a:endParaRPr lang="en-US"/>
          </a:p>
        </p:txBody>
      </p:sp>
      <p:sp>
        <p:nvSpPr>
          <p:cNvPr id="5" name="Footer Placeholder 4">
            <a:extLst>
              <a:ext uri="{FF2B5EF4-FFF2-40B4-BE49-F238E27FC236}">
                <a16:creationId xmlns:a16="http://schemas.microsoft.com/office/drawing/2014/main" id="{A683B203-5801-1B6E-8453-16C8FB1B1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74B91-2C56-25DA-DC40-16B87EFD5B1B}"/>
              </a:ext>
            </a:extLst>
          </p:cNvPr>
          <p:cNvSpPr>
            <a:spLocks noGrp="1"/>
          </p:cNvSpPr>
          <p:nvPr>
            <p:ph type="sldNum" sz="quarter" idx="12"/>
          </p:nvPr>
        </p:nvSpPr>
        <p:spPr/>
        <p:txBody>
          <a:bodyPr/>
          <a:lstStyle/>
          <a:p>
            <a:fld id="{3DE3E6E7-3A9F-4355-9D15-00A8F47303D7}" type="slidenum">
              <a:rPr lang="en-US" smtClean="0"/>
              <a:t>‹#›</a:t>
            </a:fld>
            <a:endParaRPr lang="en-US"/>
          </a:p>
        </p:txBody>
      </p:sp>
    </p:spTree>
    <p:extLst>
      <p:ext uri="{BB962C8B-B14F-4D97-AF65-F5344CB8AC3E}">
        <p14:creationId xmlns:p14="http://schemas.microsoft.com/office/powerpoint/2010/main" val="7871872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63140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41911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661277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0641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A95AD-786D-DEB4-5B83-ADAE291603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D16829-0D81-B09B-D974-E2B09A9599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96D34F-8C1C-0ECB-CA61-74CBBB2FECDB}"/>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5" name="Footer Placeholder 4">
            <a:extLst>
              <a:ext uri="{FF2B5EF4-FFF2-40B4-BE49-F238E27FC236}">
                <a16:creationId xmlns:a16="http://schemas.microsoft.com/office/drawing/2014/main" id="{E1B6478F-F2E0-3D89-8FE4-2D9C5593C8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9854F6-F5B2-F549-99FD-C33A4EB168F4}"/>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25537511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97410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25351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09898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9760179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446215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59705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4673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29687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19218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73320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906B6-5411-05B5-23AC-0DE48357C4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559FAF-79ED-9F27-F8AD-6467B35285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7EEC408-8E9B-5689-88CC-076FEA93122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428600D-9952-35A5-BF1C-E8BD779AA74D}"/>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6" name="Footer Placeholder 5">
            <a:extLst>
              <a:ext uri="{FF2B5EF4-FFF2-40B4-BE49-F238E27FC236}">
                <a16:creationId xmlns:a16="http://schemas.microsoft.com/office/drawing/2014/main" id="{1371C3E4-6988-52DD-135E-8EF91FE2A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9824E2-1D18-DED5-9099-C4D8D54D3842}"/>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151317793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438144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1685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75195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53005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9349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48153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8589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36227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821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19986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2ACAE-CF7E-3F06-273C-8A0AF9269A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0A88A6-9CDD-820A-5472-580F52CF5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027B018-423F-69C5-3162-E71D3B586E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7B9718-DB4C-5948-2D1C-8D844D1E1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360C7E-29AB-FCB3-4B61-BA8E52BA20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031DDE-F09E-F94C-3173-AFFFB2E09D20}"/>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8" name="Footer Placeholder 7">
            <a:extLst>
              <a:ext uri="{FF2B5EF4-FFF2-40B4-BE49-F238E27FC236}">
                <a16:creationId xmlns:a16="http://schemas.microsoft.com/office/drawing/2014/main" id="{43A7A736-D033-B935-95D5-DD355C0E5EB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FF14401-CD34-4BC4-AE18-0721F4DEFFA3}"/>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27291619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39956756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23703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02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52687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076100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4238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916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9490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71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2901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4C53-CB5D-3106-6861-EBB3BE4D3C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A62B3C-F730-D52F-2AE8-2AA2DF094AEB}"/>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4" name="Footer Placeholder 3">
            <a:extLst>
              <a:ext uri="{FF2B5EF4-FFF2-40B4-BE49-F238E27FC236}">
                <a16:creationId xmlns:a16="http://schemas.microsoft.com/office/drawing/2014/main" id="{A9EF6522-99FD-3BB1-2052-8A8C32E50A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745217-4F65-21A4-BAAC-67FF0CFCE3D7}"/>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144323937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3036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93541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165574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1768723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33254841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47140064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673414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2940597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91438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52956125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2036C3-A293-D5FF-4F31-7D6E7A42F48E}"/>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3" name="Footer Placeholder 2">
            <a:extLst>
              <a:ext uri="{FF2B5EF4-FFF2-40B4-BE49-F238E27FC236}">
                <a16:creationId xmlns:a16="http://schemas.microsoft.com/office/drawing/2014/main" id="{CC96E91D-01CA-B423-B06D-158DD7DF8E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221958-6240-B509-98CA-BAAB4053A8A5}"/>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188728646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31033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79092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76236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3860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8213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7047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12870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087862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38190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2756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6005-7B76-A289-2D64-F8211B6CEB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B481DD0-D657-CB2B-CF5A-52A169E403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727957-17D2-02EA-3910-05919529D6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C03A00-9915-26C3-CF60-E9F49EC4988A}"/>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6" name="Footer Placeholder 5">
            <a:extLst>
              <a:ext uri="{FF2B5EF4-FFF2-40B4-BE49-F238E27FC236}">
                <a16:creationId xmlns:a16="http://schemas.microsoft.com/office/drawing/2014/main" id="{E7767348-49B5-8126-8A70-6C96D51051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8F7D9D-859A-F5DF-3582-1515BA95A6B0}"/>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11282038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42485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1750773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42251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25234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7849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50006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86166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12341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75402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042841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97A34-961B-545C-D582-7E319EAA49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A800BD0-9DC0-64AD-653D-82A8A3AA4D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C93327-B038-F999-F0A5-19D626413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ABBA4D-16C5-8075-D572-BDBCAF3A46F8}"/>
              </a:ext>
            </a:extLst>
          </p:cNvPr>
          <p:cNvSpPr>
            <a:spLocks noGrp="1"/>
          </p:cNvSpPr>
          <p:nvPr>
            <p:ph type="dt" sz="half" idx="10"/>
          </p:nvPr>
        </p:nvSpPr>
        <p:spPr/>
        <p:txBody>
          <a:bodyPr/>
          <a:lstStyle/>
          <a:p>
            <a:fld id="{EADC4491-B289-429C-9733-0DD0CDECB3F3}" type="datetimeFigureOut">
              <a:rPr lang="en-US" smtClean="0"/>
              <a:t>4/23/25</a:t>
            </a:fld>
            <a:endParaRPr lang="en-US"/>
          </a:p>
        </p:txBody>
      </p:sp>
      <p:sp>
        <p:nvSpPr>
          <p:cNvPr id="6" name="Footer Placeholder 5">
            <a:extLst>
              <a:ext uri="{FF2B5EF4-FFF2-40B4-BE49-F238E27FC236}">
                <a16:creationId xmlns:a16="http://schemas.microsoft.com/office/drawing/2014/main" id="{3B38880E-97FA-3945-5458-85EC3D7B6E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19DBA8-ADDA-3149-7766-7973DC27FEE0}"/>
              </a:ext>
            </a:extLst>
          </p:cNvPr>
          <p:cNvSpPr>
            <a:spLocks noGrp="1"/>
          </p:cNvSpPr>
          <p:nvPr>
            <p:ph type="sldNum" sz="quarter" idx="12"/>
          </p:nvPr>
        </p:nvSpPr>
        <p:spPr/>
        <p:txBody>
          <a:bodyPr/>
          <a:lstStyle/>
          <a:p>
            <a:fld id="{59AB1277-56E9-40CF-940E-AD5C4C8B68C2}" type="slidenum">
              <a:rPr lang="en-US" smtClean="0"/>
              <a:t>‹#›</a:t>
            </a:fld>
            <a:endParaRPr lang="en-US"/>
          </a:p>
        </p:txBody>
      </p:sp>
    </p:spTree>
    <p:extLst>
      <p:ext uri="{BB962C8B-B14F-4D97-AF65-F5344CB8AC3E}">
        <p14:creationId xmlns:p14="http://schemas.microsoft.com/office/powerpoint/2010/main" val="36874669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7165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8069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307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05559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39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07624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82683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6818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76245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635255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9" Type="http://schemas.openxmlformats.org/officeDocument/2006/relationships/slideLayout" Target="../slideLayouts/slideLayout53.xml"/><Relationship Id="rId21" Type="http://schemas.openxmlformats.org/officeDocument/2006/relationships/slideLayout" Target="../slideLayouts/slideLayout35.xml"/><Relationship Id="rId34" Type="http://schemas.openxmlformats.org/officeDocument/2006/relationships/slideLayout" Target="../slideLayouts/slideLayout48.xml"/><Relationship Id="rId42" Type="http://schemas.openxmlformats.org/officeDocument/2006/relationships/slideLayout" Target="../slideLayouts/slideLayout56.xml"/><Relationship Id="rId47" Type="http://schemas.openxmlformats.org/officeDocument/2006/relationships/slideLayout" Target="../slideLayouts/slideLayout61.xml"/><Relationship Id="rId50" Type="http://schemas.openxmlformats.org/officeDocument/2006/relationships/slideLayout" Target="../slideLayouts/slideLayout64.xml"/><Relationship Id="rId7" Type="http://schemas.openxmlformats.org/officeDocument/2006/relationships/slideLayout" Target="../slideLayouts/slideLayout2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9" Type="http://schemas.openxmlformats.org/officeDocument/2006/relationships/slideLayout" Target="../slideLayouts/slideLayout43.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32" Type="http://schemas.openxmlformats.org/officeDocument/2006/relationships/slideLayout" Target="../slideLayouts/slideLayout46.xml"/><Relationship Id="rId37" Type="http://schemas.openxmlformats.org/officeDocument/2006/relationships/slideLayout" Target="../slideLayouts/slideLayout51.xml"/><Relationship Id="rId40" Type="http://schemas.openxmlformats.org/officeDocument/2006/relationships/slideLayout" Target="../slideLayouts/slideLayout54.xml"/><Relationship Id="rId45" Type="http://schemas.openxmlformats.org/officeDocument/2006/relationships/slideLayout" Target="../slideLayouts/slideLayout59.xml"/><Relationship Id="rId53" Type="http://schemas.openxmlformats.org/officeDocument/2006/relationships/image" Target="../media/image5.svg"/><Relationship Id="rId5" Type="http://schemas.openxmlformats.org/officeDocument/2006/relationships/slideLayout" Target="../slideLayouts/slideLayout1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31" Type="http://schemas.openxmlformats.org/officeDocument/2006/relationships/slideLayout" Target="../slideLayouts/slideLayout45.xml"/><Relationship Id="rId44" Type="http://schemas.openxmlformats.org/officeDocument/2006/relationships/slideLayout" Target="../slideLayouts/slideLayout58.xml"/><Relationship Id="rId52" Type="http://schemas.openxmlformats.org/officeDocument/2006/relationships/image" Target="../media/image4.png"/><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slideLayout" Target="../slideLayouts/slideLayout44.xml"/><Relationship Id="rId35" Type="http://schemas.openxmlformats.org/officeDocument/2006/relationships/slideLayout" Target="../slideLayouts/slideLayout49.xml"/><Relationship Id="rId43" Type="http://schemas.openxmlformats.org/officeDocument/2006/relationships/slideLayout" Target="../slideLayouts/slideLayout57.xml"/><Relationship Id="rId48" Type="http://schemas.openxmlformats.org/officeDocument/2006/relationships/slideLayout" Target="../slideLayouts/slideLayout62.xml"/><Relationship Id="rId8" Type="http://schemas.openxmlformats.org/officeDocument/2006/relationships/slideLayout" Target="../slideLayouts/slideLayout22.xml"/><Relationship Id="rId51" Type="http://schemas.openxmlformats.org/officeDocument/2006/relationships/theme" Target="../theme/theme2.xml"/><Relationship Id="rId3" Type="http://schemas.openxmlformats.org/officeDocument/2006/relationships/slideLayout" Target="../slideLayouts/slideLayout17.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33" Type="http://schemas.openxmlformats.org/officeDocument/2006/relationships/slideLayout" Target="../slideLayouts/slideLayout47.xml"/><Relationship Id="rId38" Type="http://schemas.openxmlformats.org/officeDocument/2006/relationships/slideLayout" Target="../slideLayouts/slideLayout52.xml"/><Relationship Id="rId46" Type="http://schemas.openxmlformats.org/officeDocument/2006/relationships/slideLayout" Target="../slideLayouts/slideLayout60.xml"/><Relationship Id="rId20" Type="http://schemas.openxmlformats.org/officeDocument/2006/relationships/slideLayout" Target="../slideLayouts/slideLayout34.xml"/><Relationship Id="rId41" Type="http://schemas.openxmlformats.org/officeDocument/2006/relationships/slideLayout" Target="../slideLayouts/slideLayout55.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36" Type="http://schemas.openxmlformats.org/officeDocument/2006/relationships/slideLayout" Target="../slideLayouts/slideLayout50.xml"/><Relationship Id="rId49"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42" Type="http://schemas.openxmlformats.org/officeDocument/2006/relationships/slideLayout" Target="../slideLayouts/slideLayout106.xml"/><Relationship Id="rId47" Type="http://schemas.openxmlformats.org/officeDocument/2006/relationships/slideLayout" Target="../slideLayouts/slideLayout111.xml"/><Relationship Id="rId50" Type="http://schemas.openxmlformats.org/officeDocument/2006/relationships/slideLayout" Target="../slideLayouts/slideLayout114.xml"/><Relationship Id="rId55" Type="http://schemas.openxmlformats.org/officeDocument/2006/relationships/slideLayout" Target="../slideLayouts/slideLayout119.xml"/><Relationship Id="rId7" Type="http://schemas.openxmlformats.org/officeDocument/2006/relationships/slideLayout" Target="../slideLayouts/slideLayout7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9" Type="http://schemas.openxmlformats.org/officeDocument/2006/relationships/slideLayout" Target="../slideLayouts/slideLayout93.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slideLayout" Target="../slideLayouts/slideLayout104.xml"/><Relationship Id="rId45" Type="http://schemas.openxmlformats.org/officeDocument/2006/relationships/slideLayout" Target="../slideLayouts/slideLayout109.xml"/><Relationship Id="rId53" Type="http://schemas.openxmlformats.org/officeDocument/2006/relationships/slideLayout" Target="../slideLayouts/slideLayout117.xml"/><Relationship Id="rId58" Type="http://schemas.openxmlformats.org/officeDocument/2006/relationships/theme" Target="../theme/theme3.xml"/><Relationship Id="rId5" Type="http://schemas.openxmlformats.org/officeDocument/2006/relationships/slideLayout" Target="../slideLayouts/slideLayout69.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 Id="rId43" Type="http://schemas.openxmlformats.org/officeDocument/2006/relationships/slideLayout" Target="../slideLayouts/slideLayout107.xml"/><Relationship Id="rId48" Type="http://schemas.openxmlformats.org/officeDocument/2006/relationships/slideLayout" Target="../slideLayouts/slideLayout112.xml"/><Relationship Id="rId56" Type="http://schemas.openxmlformats.org/officeDocument/2006/relationships/slideLayout" Target="../slideLayouts/slideLayout120.xml"/><Relationship Id="rId8" Type="http://schemas.openxmlformats.org/officeDocument/2006/relationships/slideLayout" Target="../slideLayouts/slideLayout72.xml"/><Relationship Id="rId51" Type="http://schemas.openxmlformats.org/officeDocument/2006/relationships/slideLayout" Target="../slideLayouts/slideLayout115.xml"/><Relationship Id="rId3" Type="http://schemas.openxmlformats.org/officeDocument/2006/relationships/slideLayout" Target="../slideLayouts/slideLayout67.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46" Type="http://schemas.openxmlformats.org/officeDocument/2006/relationships/slideLayout" Target="../slideLayouts/slideLayout110.xml"/><Relationship Id="rId59" Type="http://schemas.openxmlformats.org/officeDocument/2006/relationships/image" Target="../media/image4.png"/><Relationship Id="rId20" Type="http://schemas.openxmlformats.org/officeDocument/2006/relationships/slideLayout" Target="../slideLayouts/slideLayout84.xml"/><Relationship Id="rId41" Type="http://schemas.openxmlformats.org/officeDocument/2006/relationships/slideLayout" Target="../slideLayouts/slideLayout105.xml"/><Relationship Id="rId54" Type="http://schemas.openxmlformats.org/officeDocument/2006/relationships/slideLayout" Target="../slideLayouts/slideLayout118.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49" Type="http://schemas.openxmlformats.org/officeDocument/2006/relationships/slideLayout" Target="../slideLayouts/slideLayout113.xml"/><Relationship Id="rId57" Type="http://schemas.openxmlformats.org/officeDocument/2006/relationships/slideLayout" Target="../slideLayouts/slideLayout121.xml"/><Relationship Id="rId10" Type="http://schemas.openxmlformats.org/officeDocument/2006/relationships/slideLayout" Target="../slideLayouts/slideLayout74.xml"/><Relationship Id="rId31" Type="http://schemas.openxmlformats.org/officeDocument/2006/relationships/slideLayout" Target="../slideLayouts/slideLayout95.xml"/><Relationship Id="rId44" Type="http://schemas.openxmlformats.org/officeDocument/2006/relationships/slideLayout" Target="../slideLayouts/slideLayout108.xml"/><Relationship Id="rId52" Type="http://schemas.openxmlformats.org/officeDocument/2006/relationships/slideLayout" Target="../slideLayouts/slideLayout116.xml"/><Relationship Id="rId60" Type="http://schemas.openxmlformats.org/officeDocument/2006/relationships/image" Target="../media/image5.svg"/></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34.xml"/><Relationship Id="rId18" Type="http://schemas.openxmlformats.org/officeDocument/2006/relationships/slideLayout" Target="../slideLayouts/slideLayout139.xml"/><Relationship Id="rId26" Type="http://schemas.openxmlformats.org/officeDocument/2006/relationships/slideLayout" Target="../slideLayouts/slideLayout147.xml"/><Relationship Id="rId39" Type="http://schemas.openxmlformats.org/officeDocument/2006/relationships/slideLayout" Target="../slideLayouts/slideLayout160.xml"/><Relationship Id="rId21" Type="http://schemas.openxmlformats.org/officeDocument/2006/relationships/slideLayout" Target="../slideLayouts/slideLayout142.xml"/><Relationship Id="rId34" Type="http://schemas.openxmlformats.org/officeDocument/2006/relationships/slideLayout" Target="../slideLayouts/slideLayout155.xml"/><Relationship Id="rId42" Type="http://schemas.openxmlformats.org/officeDocument/2006/relationships/slideLayout" Target="../slideLayouts/slideLayout163.xml"/><Relationship Id="rId47" Type="http://schemas.openxmlformats.org/officeDocument/2006/relationships/slideLayout" Target="../slideLayouts/slideLayout168.xml"/><Relationship Id="rId50" Type="http://schemas.openxmlformats.org/officeDocument/2006/relationships/slideLayout" Target="../slideLayouts/slideLayout171.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6" Type="http://schemas.openxmlformats.org/officeDocument/2006/relationships/slideLayout" Target="../slideLayouts/slideLayout137.xml"/><Relationship Id="rId29" Type="http://schemas.openxmlformats.org/officeDocument/2006/relationships/slideLayout" Target="../slideLayouts/slideLayout150.xml"/><Relationship Id="rId11" Type="http://schemas.openxmlformats.org/officeDocument/2006/relationships/slideLayout" Target="../slideLayouts/slideLayout132.xml"/><Relationship Id="rId24" Type="http://schemas.openxmlformats.org/officeDocument/2006/relationships/slideLayout" Target="../slideLayouts/slideLayout145.xml"/><Relationship Id="rId32" Type="http://schemas.openxmlformats.org/officeDocument/2006/relationships/slideLayout" Target="../slideLayouts/slideLayout153.xml"/><Relationship Id="rId37" Type="http://schemas.openxmlformats.org/officeDocument/2006/relationships/slideLayout" Target="../slideLayouts/slideLayout158.xml"/><Relationship Id="rId40" Type="http://schemas.openxmlformats.org/officeDocument/2006/relationships/slideLayout" Target="../slideLayouts/slideLayout161.xml"/><Relationship Id="rId45" Type="http://schemas.openxmlformats.org/officeDocument/2006/relationships/slideLayout" Target="../slideLayouts/slideLayout166.xml"/><Relationship Id="rId53" Type="http://schemas.openxmlformats.org/officeDocument/2006/relationships/image" Target="../media/image4.png"/><Relationship Id="rId5" Type="http://schemas.openxmlformats.org/officeDocument/2006/relationships/slideLayout" Target="../slideLayouts/slideLayout126.xml"/><Relationship Id="rId10" Type="http://schemas.openxmlformats.org/officeDocument/2006/relationships/slideLayout" Target="../slideLayouts/slideLayout131.xml"/><Relationship Id="rId19" Type="http://schemas.openxmlformats.org/officeDocument/2006/relationships/slideLayout" Target="../slideLayouts/slideLayout140.xml"/><Relationship Id="rId31" Type="http://schemas.openxmlformats.org/officeDocument/2006/relationships/slideLayout" Target="../slideLayouts/slideLayout152.xml"/><Relationship Id="rId44" Type="http://schemas.openxmlformats.org/officeDocument/2006/relationships/slideLayout" Target="../slideLayouts/slideLayout165.xml"/><Relationship Id="rId52" Type="http://schemas.openxmlformats.org/officeDocument/2006/relationships/theme" Target="../theme/theme4.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slideLayout" Target="../slideLayouts/slideLayout135.xml"/><Relationship Id="rId22" Type="http://schemas.openxmlformats.org/officeDocument/2006/relationships/slideLayout" Target="../slideLayouts/slideLayout143.xml"/><Relationship Id="rId27" Type="http://schemas.openxmlformats.org/officeDocument/2006/relationships/slideLayout" Target="../slideLayouts/slideLayout148.xml"/><Relationship Id="rId30" Type="http://schemas.openxmlformats.org/officeDocument/2006/relationships/slideLayout" Target="../slideLayouts/slideLayout151.xml"/><Relationship Id="rId35" Type="http://schemas.openxmlformats.org/officeDocument/2006/relationships/slideLayout" Target="../slideLayouts/slideLayout156.xml"/><Relationship Id="rId43" Type="http://schemas.openxmlformats.org/officeDocument/2006/relationships/slideLayout" Target="../slideLayouts/slideLayout164.xml"/><Relationship Id="rId48" Type="http://schemas.openxmlformats.org/officeDocument/2006/relationships/slideLayout" Target="../slideLayouts/slideLayout169.xml"/><Relationship Id="rId8" Type="http://schemas.openxmlformats.org/officeDocument/2006/relationships/slideLayout" Target="../slideLayouts/slideLayout129.xml"/><Relationship Id="rId51" Type="http://schemas.openxmlformats.org/officeDocument/2006/relationships/slideLayout" Target="../slideLayouts/slideLayout172.xml"/><Relationship Id="rId3" Type="http://schemas.openxmlformats.org/officeDocument/2006/relationships/slideLayout" Target="../slideLayouts/slideLayout124.xml"/><Relationship Id="rId12" Type="http://schemas.openxmlformats.org/officeDocument/2006/relationships/slideLayout" Target="../slideLayouts/slideLayout133.xml"/><Relationship Id="rId17" Type="http://schemas.openxmlformats.org/officeDocument/2006/relationships/slideLayout" Target="../slideLayouts/slideLayout138.xml"/><Relationship Id="rId25" Type="http://schemas.openxmlformats.org/officeDocument/2006/relationships/slideLayout" Target="../slideLayouts/slideLayout146.xml"/><Relationship Id="rId33" Type="http://schemas.openxmlformats.org/officeDocument/2006/relationships/slideLayout" Target="../slideLayouts/slideLayout154.xml"/><Relationship Id="rId38" Type="http://schemas.openxmlformats.org/officeDocument/2006/relationships/slideLayout" Target="../slideLayouts/slideLayout159.xml"/><Relationship Id="rId46" Type="http://schemas.openxmlformats.org/officeDocument/2006/relationships/slideLayout" Target="../slideLayouts/slideLayout167.xml"/><Relationship Id="rId20" Type="http://schemas.openxmlformats.org/officeDocument/2006/relationships/slideLayout" Target="../slideLayouts/slideLayout141.xml"/><Relationship Id="rId41" Type="http://schemas.openxmlformats.org/officeDocument/2006/relationships/slideLayout" Target="../slideLayouts/slideLayout162.xml"/><Relationship Id="rId54" Type="http://schemas.openxmlformats.org/officeDocument/2006/relationships/image" Target="../media/image5.svg"/><Relationship Id="rId1" Type="http://schemas.openxmlformats.org/officeDocument/2006/relationships/slideLayout" Target="../slideLayouts/slideLayout122.xml"/><Relationship Id="rId6" Type="http://schemas.openxmlformats.org/officeDocument/2006/relationships/slideLayout" Target="../slideLayouts/slideLayout127.xml"/><Relationship Id="rId15" Type="http://schemas.openxmlformats.org/officeDocument/2006/relationships/slideLayout" Target="../slideLayouts/slideLayout136.xml"/><Relationship Id="rId23" Type="http://schemas.openxmlformats.org/officeDocument/2006/relationships/slideLayout" Target="../slideLayouts/slideLayout144.xml"/><Relationship Id="rId28" Type="http://schemas.openxmlformats.org/officeDocument/2006/relationships/slideLayout" Target="../slideLayouts/slideLayout149.xml"/><Relationship Id="rId36" Type="http://schemas.openxmlformats.org/officeDocument/2006/relationships/slideLayout" Target="../slideLayouts/slideLayout157.xml"/><Relationship Id="rId49" Type="http://schemas.openxmlformats.org/officeDocument/2006/relationships/slideLayout" Target="../slideLayouts/slideLayout17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39" Type="http://schemas.openxmlformats.org/officeDocument/2006/relationships/slideLayout" Target="../slideLayouts/slideLayout211.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42" Type="http://schemas.openxmlformats.org/officeDocument/2006/relationships/slideLayout" Target="../slideLayouts/slideLayout214.xml"/><Relationship Id="rId47" Type="http://schemas.openxmlformats.org/officeDocument/2006/relationships/slideLayout" Target="../slideLayouts/slideLayout219.xml"/><Relationship Id="rId50" Type="http://schemas.openxmlformats.org/officeDocument/2006/relationships/slideLayout" Target="../slideLayouts/slideLayout222.xml"/><Relationship Id="rId55" Type="http://schemas.openxmlformats.org/officeDocument/2006/relationships/slideLayout" Target="../slideLayouts/slideLayout227.xml"/><Relationship Id="rId7" Type="http://schemas.openxmlformats.org/officeDocument/2006/relationships/slideLayout" Target="../slideLayouts/slideLayout179.xml"/><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9" Type="http://schemas.openxmlformats.org/officeDocument/2006/relationships/slideLayout" Target="../slideLayouts/slideLayout201.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slideLayout" Target="../slideLayouts/slideLayout209.xml"/><Relationship Id="rId40" Type="http://schemas.openxmlformats.org/officeDocument/2006/relationships/slideLayout" Target="../slideLayouts/slideLayout212.xml"/><Relationship Id="rId45" Type="http://schemas.openxmlformats.org/officeDocument/2006/relationships/slideLayout" Target="../slideLayouts/slideLayout217.xml"/><Relationship Id="rId53" Type="http://schemas.openxmlformats.org/officeDocument/2006/relationships/slideLayout" Target="../slideLayouts/slideLayout225.xml"/><Relationship Id="rId58" Type="http://schemas.openxmlformats.org/officeDocument/2006/relationships/image" Target="../media/image4.png"/><Relationship Id="rId5" Type="http://schemas.openxmlformats.org/officeDocument/2006/relationships/slideLayout" Target="../slideLayouts/slideLayout177.xml"/><Relationship Id="rId19" Type="http://schemas.openxmlformats.org/officeDocument/2006/relationships/slideLayout" Target="../slideLayouts/slideLayout191.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slideLayout" Target="../slideLayouts/slideLayout207.xml"/><Relationship Id="rId43" Type="http://schemas.openxmlformats.org/officeDocument/2006/relationships/slideLayout" Target="../slideLayouts/slideLayout215.xml"/><Relationship Id="rId48" Type="http://schemas.openxmlformats.org/officeDocument/2006/relationships/slideLayout" Target="../slideLayouts/slideLayout220.xml"/><Relationship Id="rId56" Type="http://schemas.openxmlformats.org/officeDocument/2006/relationships/slideLayout" Target="../slideLayouts/slideLayout228.xml"/><Relationship Id="rId8" Type="http://schemas.openxmlformats.org/officeDocument/2006/relationships/slideLayout" Target="../slideLayouts/slideLayout180.xml"/><Relationship Id="rId51" Type="http://schemas.openxmlformats.org/officeDocument/2006/relationships/slideLayout" Target="../slideLayouts/slideLayout223.xml"/><Relationship Id="rId3" Type="http://schemas.openxmlformats.org/officeDocument/2006/relationships/slideLayout" Target="../slideLayouts/slideLayout175.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slideLayout" Target="../slideLayouts/slideLayout210.xml"/><Relationship Id="rId46" Type="http://schemas.openxmlformats.org/officeDocument/2006/relationships/slideLayout" Target="../slideLayouts/slideLayout218.xml"/><Relationship Id="rId59" Type="http://schemas.openxmlformats.org/officeDocument/2006/relationships/image" Target="../media/image5.svg"/><Relationship Id="rId20" Type="http://schemas.openxmlformats.org/officeDocument/2006/relationships/slideLayout" Target="../slideLayouts/slideLayout192.xml"/><Relationship Id="rId41" Type="http://schemas.openxmlformats.org/officeDocument/2006/relationships/slideLayout" Target="../slideLayouts/slideLayout213.xml"/><Relationship Id="rId54" Type="http://schemas.openxmlformats.org/officeDocument/2006/relationships/slideLayout" Target="../slideLayouts/slideLayout226.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slideLayout" Target="../slideLayouts/slideLayout208.xml"/><Relationship Id="rId49" Type="http://schemas.openxmlformats.org/officeDocument/2006/relationships/slideLayout" Target="../slideLayouts/slideLayout221.xml"/><Relationship Id="rId57" Type="http://schemas.openxmlformats.org/officeDocument/2006/relationships/theme" Target="../theme/theme5.xml"/><Relationship Id="rId10" Type="http://schemas.openxmlformats.org/officeDocument/2006/relationships/slideLayout" Target="../slideLayouts/slideLayout182.xml"/><Relationship Id="rId31" Type="http://schemas.openxmlformats.org/officeDocument/2006/relationships/slideLayout" Target="../slideLayouts/slideLayout203.xml"/><Relationship Id="rId44" Type="http://schemas.openxmlformats.org/officeDocument/2006/relationships/slideLayout" Target="../slideLayouts/slideLayout216.xml"/><Relationship Id="rId52" Type="http://schemas.openxmlformats.org/officeDocument/2006/relationships/slideLayout" Target="../slideLayouts/slideLayout2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18" Type="http://schemas.openxmlformats.org/officeDocument/2006/relationships/slideLayout" Target="../slideLayouts/slideLayout246.xml"/><Relationship Id="rId26" Type="http://schemas.openxmlformats.org/officeDocument/2006/relationships/image" Target="../media/image5.svg"/><Relationship Id="rId3" Type="http://schemas.openxmlformats.org/officeDocument/2006/relationships/slideLayout" Target="../slideLayouts/slideLayout231.xml"/><Relationship Id="rId21" Type="http://schemas.openxmlformats.org/officeDocument/2006/relationships/slideLayout" Target="../slideLayouts/slideLayout249.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slideLayout" Target="../slideLayouts/slideLayout245.xml"/><Relationship Id="rId25" Type="http://schemas.openxmlformats.org/officeDocument/2006/relationships/image" Target="../media/image4.png"/><Relationship Id="rId2" Type="http://schemas.openxmlformats.org/officeDocument/2006/relationships/slideLayout" Target="../slideLayouts/slideLayout230.xml"/><Relationship Id="rId16" Type="http://schemas.openxmlformats.org/officeDocument/2006/relationships/slideLayout" Target="../slideLayouts/slideLayout244.xml"/><Relationship Id="rId20" Type="http://schemas.openxmlformats.org/officeDocument/2006/relationships/slideLayout" Target="../slideLayouts/slideLayout248.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24" Type="http://schemas.openxmlformats.org/officeDocument/2006/relationships/theme" Target="../theme/theme6.xml"/><Relationship Id="rId5" Type="http://schemas.openxmlformats.org/officeDocument/2006/relationships/slideLayout" Target="../slideLayouts/slideLayout233.xml"/><Relationship Id="rId15" Type="http://schemas.openxmlformats.org/officeDocument/2006/relationships/slideLayout" Target="../slideLayouts/slideLayout243.xml"/><Relationship Id="rId23" Type="http://schemas.openxmlformats.org/officeDocument/2006/relationships/slideLayout" Target="../slideLayouts/slideLayout251.xml"/><Relationship Id="rId10" Type="http://schemas.openxmlformats.org/officeDocument/2006/relationships/slideLayout" Target="../slideLayouts/slideLayout238.xml"/><Relationship Id="rId19" Type="http://schemas.openxmlformats.org/officeDocument/2006/relationships/slideLayout" Target="../slideLayouts/slideLayout247.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 Id="rId22" Type="http://schemas.openxmlformats.org/officeDocument/2006/relationships/slideLayout" Target="../slideLayouts/slideLayout2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AA58E0-9EFB-EE0A-0882-34BB725412A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9CA715-833D-0C65-4C91-86DEFD01E4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09AF73-B520-B3F2-C3A1-C7E5976871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DC4491-B289-429C-9733-0DD0CDECB3F3}" type="datetimeFigureOut">
              <a:rPr lang="en-US" smtClean="0"/>
              <a:t>4/23/25</a:t>
            </a:fld>
            <a:endParaRPr lang="en-US"/>
          </a:p>
        </p:txBody>
      </p:sp>
      <p:sp>
        <p:nvSpPr>
          <p:cNvPr id="5" name="Footer Placeholder 4">
            <a:extLst>
              <a:ext uri="{FF2B5EF4-FFF2-40B4-BE49-F238E27FC236}">
                <a16:creationId xmlns:a16="http://schemas.microsoft.com/office/drawing/2014/main" id="{51259A2D-F959-FDA2-BEC4-AC9867A73B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AE3FEC5-D2CF-77A5-0CB6-679E969AC5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AB1277-56E9-40CF-940E-AD5C4C8B68C2}" type="slidenum">
              <a:rPr lang="en-US" smtClean="0"/>
              <a:t>‹#›</a:t>
            </a:fld>
            <a:endParaRPr lang="en-US"/>
          </a:p>
        </p:txBody>
      </p:sp>
    </p:spTree>
    <p:extLst>
      <p:ext uri="{BB962C8B-B14F-4D97-AF65-F5344CB8AC3E}">
        <p14:creationId xmlns:p14="http://schemas.microsoft.com/office/powerpoint/2010/main" val="24230246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02" r:id="rId12"/>
    <p:sldLayoutId id="2147483903" r:id="rId13"/>
    <p:sldLayoutId id="2147483928"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502113507"/>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 id="2147483720" r:id="rId36"/>
    <p:sldLayoutId id="2147483721" r:id="rId37"/>
    <p:sldLayoutId id="2147483722" r:id="rId38"/>
    <p:sldLayoutId id="2147483723" r:id="rId39"/>
    <p:sldLayoutId id="2147483724" r:id="rId40"/>
    <p:sldLayoutId id="2147483725" r:id="rId41"/>
    <p:sldLayoutId id="2147483726" r:id="rId42"/>
    <p:sldLayoutId id="2147483727" r:id="rId43"/>
    <p:sldLayoutId id="2147483728" r:id="rId44"/>
    <p:sldLayoutId id="2147483729" r:id="rId45"/>
    <p:sldLayoutId id="2147483730" r:id="rId46"/>
    <p:sldLayoutId id="2147483731" r:id="rId47"/>
    <p:sldLayoutId id="2147483732" r:id="rId48"/>
    <p:sldLayoutId id="2147483733" r:id="rId49"/>
    <p:sldLayoutId id="214748373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51012843"/>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 id="2147483790" r:id="rId55"/>
    <p:sldLayoutId id="2147483791" r:id="rId56"/>
    <p:sldLayoutId id="2147483792"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7406433"/>
      </p:ext>
    </p:extLst>
  </p:cSld>
  <p:clrMap bg1="dk1" tx1="lt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46791490"/>
      </p:ext>
    </p:extLst>
  </p:cSld>
  <p:clrMap bg1="lt1" tx1="dk1" bg2="lt2" tx2="dk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 id="2147483866" r:id="rId21"/>
    <p:sldLayoutId id="2147483867" r:id="rId22"/>
    <p:sldLayoutId id="2147483868" r:id="rId23"/>
    <p:sldLayoutId id="2147483869" r:id="rId24"/>
    <p:sldLayoutId id="2147483870" r:id="rId25"/>
    <p:sldLayoutId id="2147483871" r:id="rId26"/>
    <p:sldLayoutId id="2147483872" r:id="rId27"/>
    <p:sldLayoutId id="2147483873" r:id="rId28"/>
    <p:sldLayoutId id="2147483874" r:id="rId29"/>
    <p:sldLayoutId id="2147483875" r:id="rId30"/>
    <p:sldLayoutId id="2147483876" r:id="rId31"/>
    <p:sldLayoutId id="2147483877" r:id="rId32"/>
    <p:sldLayoutId id="2147483878" r:id="rId33"/>
    <p:sldLayoutId id="2147483879" r:id="rId34"/>
    <p:sldLayoutId id="2147483880" r:id="rId35"/>
    <p:sldLayoutId id="2147483881" r:id="rId36"/>
    <p:sldLayoutId id="2147483882" r:id="rId37"/>
    <p:sldLayoutId id="2147483883" r:id="rId38"/>
    <p:sldLayoutId id="2147483884" r:id="rId39"/>
    <p:sldLayoutId id="2147483885" r:id="rId40"/>
    <p:sldLayoutId id="2147483886" r:id="rId41"/>
    <p:sldLayoutId id="2147483887" r:id="rId42"/>
    <p:sldLayoutId id="2147483888" r:id="rId43"/>
    <p:sldLayoutId id="2147483889" r:id="rId44"/>
    <p:sldLayoutId id="2147483890" r:id="rId45"/>
    <p:sldLayoutId id="2147483891" r:id="rId46"/>
    <p:sldLayoutId id="2147483892" r:id="rId47"/>
    <p:sldLayoutId id="2147483893" r:id="rId48"/>
    <p:sldLayoutId id="2147483894" r:id="rId49"/>
    <p:sldLayoutId id="2147483895" r:id="rId50"/>
    <p:sldLayoutId id="2147483896" r:id="rId51"/>
    <p:sldLayoutId id="2147483897" r:id="rId52"/>
    <p:sldLayoutId id="2147483898" r:id="rId53"/>
    <p:sldLayoutId id="2147483899" r:id="rId54"/>
    <p:sldLayoutId id="2147483900" r:id="rId55"/>
    <p:sldLayoutId id="2147483901"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accent6">
            <a:lumMod val="1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5">
            <a:extLst>
              <a:ext uri="{96DAC541-7B7A-43D3-8B79-37D633B846F1}">
                <asvg:svgBlip xmlns:asvg="http://schemas.microsoft.com/office/drawing/2016/SVG/main" r:embed="rId2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32212692"/>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 id="2147483927"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xml"/><Relationship Id="rId1" Type="http://schemas.openxmlformats.org/officeDocument/2006/relationships/slideLayout" Target="../slideLayouts/slideLayout245.xml"/></Relationships>
</file>

<file path=ppt/slides/_rels/slide1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95.svg"/><Relationship Id="rId3" Type="http://schemas.openxmlformats.org/officeDocument/2006/relationships/image" Target="../media/image91.png"/><Relationship Id="rId7" Type="http://schemas.openxmlformats.org/officeDocument/2006/relationships/image" Target="../media/image103.svg"/><Relationship Id="rId12"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41.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93.svg"/><Relationship Id="rId15" Type="http://schemas.openxmlformats.org/officeDocument/2006/relationships/image" Target="../media/image109.svg"/><Relationship Id="rId10"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105.svg"/><Relationship Id="rId14" Type="http://schemas.openxmlformats.org/officeDocument/2006/relationships/image" Target="../media/image108.png"/></Relationships>
</file>

<file path=ppt/slides/_rels/slide12.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241.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 Id="rId9" Type="http://schemas.openxmlformats.org/officeDocument/2006/relationships/image" Target="../media/image1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1.xml"/></Relationships>
</file>

<file path=ppt/slides/_rels/slide14.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95.svg"/><Relationship Id="rId3" Type="http://schemas.openxmlformats.org/officeDocument/2006/relationships/image" Target="../media/image91.png"/><Relationship Id="rId7" Type="http://schemas.openxmlformats.org/officeDocument/2006/relationships/image" Target="../media/image103.svg"/><Relationship Id="rId12" Type="http://schemas.openxmlformats.org/officeDocument/2006/relationships/image" Target="../media/image94.png"/><Relationship Id="rId2" Type="http://schemas.openxmlformats.org/officeDocument/2006/relationships/notesSlide" Target="../notesSlides/notesSlide13.xml"/><Relationship Id="rId1" Type="http://schemas.openxmlformats.org/officeDocument/2006/relationships/slideLayout" Target="../slideLayouts/slideLayout241.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93.svg"/><Relationship Id="rId15" Type="http://schemas.openxmlformats.org/officeDocument/2006/relationships/image" Target="../media/image109.svg"/><Relationship Id="rId10"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105.svg"/><Relationship Id="rId14" Type="http://schemas.openxmlformats.org/officeDocument/2006/relationships/image" Target="../media/image10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4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4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3" Type="http://schemas.openxmlformats.org/officeDocument/2006/relationships/image" Target="../media/image132.png"/><Relationship Id="rId18" Type="http://schemas.microsoft.com/office/2007/relationships/hdphoto" Target="../media/hdphoto6.wdp"/><Relationship Id="rId26" Type="http://schemas.microsoft.com/office/2007/relationships/hdphoto" Target="../media/hdphoto7.wdp"/><Relationship Id="rId39" Type="http://schemas.openxmlformats.org/officeDocument/2006/relationships/image" Target="../media/image120.png"/><Relationship Id="rId21" Type="http://schemas.openxmlformats.org/officeDocument/2006/relationships/image" Target="../media/image137.png"/><Relationship Id="rId34" Type="http://schemas.openxmlformats.org/officeDocument/2006/relationships/image" Target="../media/image146.png"/><Relationship Id="rId42" Type="http://schemas.openxmlformats.org/officeDocument/2006/relationships/image" Target="../media/image150.png"/><Relationship Id="rId47" Type="http://schemas.microsoft.com/office/2007/relationships/hdphoto" Target="../media/hdphoto12.wdp"/><Relationship Id="rId50" Type="http://schemas.openxmlformats.org/officeDocument/2006/relationships/image" Target="../media/image157.png"/><Relationship Id="rId7" Type="http://schemas.openxmlformats.org/officeDocument/2006/relationships/image" Target="../media/image128.png"/><Relationship Id="rId2" Type="http://schemas.openxmlformats.org/officeDocument/2006/relationships/image" Target="../media/image123.png"/><Relationship Id="rId16" Type="http://schemas.microsoft.com/office/2007/relationships/hdphoto" Target="../media/hdphoto5.wdp"/><Relationship Id="rId29" Type="http://schemas.openxmlformats.org/officeDocument/2006/relationships/image" Target="../media/image143.png"/><Relationship Id="rId11" Type="http://schemas.microsoft.com/office/2007/relationships/hdphoto" Target="../media/hdphoto3.wdp"/><Relationship Id="rId24" Type="http://schemas.openxmlformats.org/officeDocument/2006/relationships/image" Target="../media/image140.svg"/><Relationship Id="rId32" Type="http://schemas.openxmlformats.org/officeDocument/2006/relationships/image" Target="../media/image145.png"/><Relationship Id="rId37" Type="http://schemas.openxmlformats.org/officeDocument/2006/relationships/image" Target="../media/image148.png"/><Relationship Id="rId40" Type="http://schemas.openxmlformats.org/officeDocument/2006/relationships/image" Target="../media/image119.png"/><Relationship Id="rId45" Type="http://schemas.openxmlformats.org/officeDocument/2006/relationships/image" Target="../media/image153.png"/><Relationship Id="rId5" Type="http://schemas.openxmlformats.org/officeDocument/2006/relationships/image" Target="../media/image126.png"/><Relationship Id="rId15" Type="http://schemas.openxmlformats.org/officeDocument/2006/relationships/image" Target="../media/image133.png"/><Relationship Id="rId23" Type="http://schemas.openxmlformats.org/officeDocument/2006/relationships/image" Target="../media/image139.png"/><Relationship Id="rId28" Type="http://schemas.microsoft.com/office/2007/relationships/hdphoto" Target="../media/hdphoto8.wdp"/><Relationship Id="rId36" Type="http://schemas.microsoft.com/office/2007/relationships/hdphoto" Target="../media/hdphoto11.wdp"/><Relationship Id="rId49" Type="http://schemas.openxmlformats.org/officeDocument/2006/relationships/image" Target="../media/image156.svg"/><Relationship Id="rId10" Type="http://schemas.openxmlformats.org/officeDocument/2006/relationships/image" Target="../media/image130.png"/><Relationship Id="rId19" Type="http://schemas.openxmlformats.org/officeDocument/2006/relationships/image" Target="../media/image135.png"/><Relationship Id="rId31" Type="http://schemas.microsoft.com/office/2007/relationships/hdphoto" Target="../media/hdphoto9.wdp"/><Relationship Id="rId44" Type="http://schemas.openxmlformats.org/officeDocument/2006/relationships/image" Target="../media/image152.png"/><Relationship Id="rId52" Type="http://schemas.openxmlformats.org/officeDocument/2006/relationships/image" Target="../media/image159.svg"/><Relationship Id="rId4" Type="http://schemas.openxmlformats.org/officeDocument/2006/relationships/image" Target="../media/image125.svg"/><Relationship Id="rId9" Type="http://schemas.microsoft.com/office/2007/relationships/hdphoto" Target="../media/hdphoto2.wdp"/><Relationship Id="rId14" Type="http://schemas.microsoft.com/office/2007/relationships/hdphoto" Target="../media/hdphoto4.wdp"/><Relationship Id="rId22" Type="http://schemas.openxmlformats.org/officeDocument/2006/relationships/image" Target="../media/image138.svg"/><Relationship Id="rId27" Type="http://schemas.openxmlformats.org/officeDocument/2006/relationships/image" Target="../media/image142.png"/><Relationship Id="rId30" Type="http://schemas.openxmlformats.org/officeDocument/2006/relationships/image" Target="../media/image144.png"/><Relationship Id="rId35" Type="http://schemas.openxmlformats.org/officeDocument/2006/relationships/image" Target="../media/image147.png"/><Relationship Id="rId43" Type="http://schemas.openxmlformats.org/officeDocument/2006/relationships/image" Target="../media/image151.jpeg"/><Relationship Id="rId48" Type="http://schemas.openxmlformats.org/officeDocument/2006/relationships/image" Target="../media/image155.png"/><Relationship Id="rId8" Type="http://schemas.openxmlformats.org/officeDocument/2006/relationships/image" Target="../media/image129.png"/><Relationship Id="rId51" Type="http://schemas.openxmlformats.org/officeDocument/2006/relationships/image" Target="../media/image158.png"/><Relationship Id="rId3" Type="http://schemas.openxmlformats.org/officeDocument/2006/relationships/image" Target="../media/image124.png"/><Relationship Id="rId12" Type="http://schemas.openxmlformats.org/officeDocument/2006/relationships/image" Target="../media/image131.png"/><Relationship Id="rId17" Type="http://schemas.openxmlformats.org/officeDocument/2006/relationships/image" Target="../media/image134.png"/><Relationship Id="rId25" Type="http://schemas.openxmlformats.org/officeDocument/2006/relationships/image" Target="../media/image141.png"/><Relationship Id="rId33" Type="http://schemas.microsoft.com/office/2007/relationships/hdphoto" Target="../media/hdphoto10.wdp"/><Relationship Id="rId38" Type="http://schemas.openxmlformats.org/officeDocument/2006/relationships/image" Target="../media/image121.png"/><Relationship Id="rId46" Type="http://schemas.openxmlformats.org/officeDocument/2006/relationships/image" Target="../media/image154.png"/><Relationship Id="rId20" Type="http://schemas.openxmlformats.org/officeDocument/2006/relationships/image" Target="../media/image136.png"/><Relationship Id="rId41" Type="http://schemas.openxmlformats.org/officeDocument/2006/relationships/image" Target="../media/image149.png"/><Relationship Id="rId1" Type="http://schemas.openxmlformats.org/officeDocument/2006/relationships/slideLayout" Target="../slideLayouts/slideLayout241.xml"/><Relationship Id="rId6" Type="http://schemas.openxmlformats.org/officeDocument/2006/relationships/image" Target="../media/image127.png"/></Relationships>
</file>

<file path=ppt/slides/_rels/slide2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4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62.png"/><Relationship Id="rId7" Type="http://schemas.openxmlformats.org/officeDocument/2006/relationships/image" Target="../media/image165.jpeg"/><Relationship Id="rId2" Type="http://schemas.openxmlformats.org/officeDocument/2006/relationships/image" Target="../media/image161.png"/><Relationship Id="rId1" Type="http://schemas.openxmlformats.org/officeDocument/2006/relationships/slideLayout" Target="../slideLayouts/slideLayout241.xml"/><Relationship Id="rId6" Type="http://schemas.openxmlformats.org/officeDocument/2006/relationships/image" Target="../media/image164.svg"/><Relationship Id="rId5" Type="http://schemas.openxmlformats.org/officeDocument/2006/relationships/image" Target="../media/image92.png"/><Relationship Id="rId4" Type="http://schemas.openxmlformats.org/officeDocument/2006/relationships/image" Target="../media/image163.png"/><Relationship Id="rId9" Type="http://schemas.openxmlformats.org/officeDocument/2006/relationships/image" Target="../media/image105.svg"/></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05.svg"/><Relationship Id="rId2" Type="http://schemas.openxmlformats.org/officeDocument/2006/relationships/image" Target="../media/image166.png"/><Relationship Id="rId1" Type="http://schemas.openxmlformats.org/officeDocument/2006/relationships/slideLayout" Target="../slideLayouts/slideLayout241.xml"/><Relationship Id="rId6" Type="http://schemas.openxmlformats.org/officeDocument/2006/relationships/image" Target="../media/image104.png"/><Relationship Id="rId5" Type="http://schemas.openxmlformats.org/officeDocument/2006/relationships/image" Target="../media/image165.jpeg"/><Relationship Id="rId4" Type="http://schemas.openxmlformats.org/officeDocument/2006/relationships/image" Target="../media/image164.svg"/></Relationships>
</file>

<file path=ppt/slides/_rels/slide25.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05.svg"/><Relationship Id="rId2" Type="http://schemas.openxmlformats.org/officeDocument/2006/relationships/image" Target="../media/image167.png"/><Relationship Id="rId1" Type="http://schemas.openxmlformats.org/officeDocument/2006/relationships/slideLayout" Target="../slideLayouts/slideLayout241.xml"/><Relationship Id="rId6" Type="http://schemas.openxmlformats.org/officeDocument/2006/relationships/image" Target="../media/image104.png"/><Relationship Id="rId5" Type="http://schemas.openxmlformats.org/officeDocument/2006/relationships/image" Target="../media/image165.jpeg"/><Relationship Id="rId4" Type="http://schemas.openxmlformats.org/officeDocument/2006/relationships/image" Target="../media/image164.sv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1.xml"/></Relationships>
</file>

<file path=ppt/slides/_rels/slide28.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241.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 Id="rId9" Type="http://schemas.openxmlformats.org/officeDocument/2006/relationships/image" Target="../media/image169.svg"/></Relationships>
</file>

<file path=ppt/slides/_rels/slide29.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241.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 Id="rId9" Type="http://schemas.openxmlformats.org/officeDocument/2006/relationships/image" Target="../media/image169.svg"/></Relationships>
</file>

<file path=ppt/slides/_rels/slide3.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notesSlide" Target="../notesSlides/notesSlide2.xml"/><Relationship Id="rId1" Type="http://schemas.openxmlformats.org/officeDocument/2006/relationships/slideLayout" Target="../slideLayouts/slideLayout241.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8" Type="http://schemas.openxmlformats.org/officeDocument/2006/relationships/image" Target="../media/image173.svg"/><Relationship Id="rId13" Type="http://schemas.openxmlformats.org/officeDocument/2006/relationships/image" Target="../media/image178.png"/><Relationship Id="rId3" Type="http://schemas.openxmlformats.org/officeDocument/2006/relationships/image" Target="../media/image94.png"/><Relationship Id="rId7" Type="http://schemas.openxmlformats.org/officeDocument/2006/relationships/image" Target="../media/image172.png"/><Relationship Id="rId12" Type="http://schemas.openxmlformats.org/officeDocument/2006/relationships/image" Target="../media/image177.svg"/><Relationship Id="rId2" Type="http://schemas.openxmlformats.org/officeDocument/2006/relationships/notesSlide" Target="../notesSlides/notesSlide14.xml"/><Relationship Id="rId16" Type="http://schemas.openxmlformats.org/officeDocument/2006/relationships/image" Target="../media/image181.svg"/><Relationship Id="rId1" Type="http://schemas.openxmlformats.org/officeDocument/2006/relationships/slideLayout" Target="../slideLayouts/slideLayout241.xml"/><Relationship Id="rId6" Type="http://schemas.openxmlformats.org/officeDocument/2006/relationships/image" Target="../media/image171.sv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95.svg"/><Relationship Id="rId9" Type="http://schemas.openxmlformats.org/officeDocument/2006/relationships/image" Target="../media/image174.png"/><Relationship Id="rId14" Type="http://schemas.openxmlformats.org/officeDocument/2006/relationships/image" Target="../media/image179.svg"/></Relationships>
</file>

<file path=ppt/slides/_rels/slide32.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174.png"/><Relationship Id="rId7" Type="http://schemas.openxmlformats.org/officeDocument/2006/relationships/image" Target="../media/image104.png"/><Relationship Id="rId12" Type="http://schemas.openxmlformats.org/officeDocument/2006/relationships/image" Target="../media/image107.svg"/><Relationship Id="rId2" Type="http://schemas.openxmlformats.org/officeDocument/2006/relationships/notesSlide" Target="../notesSlides/notesSlide15.xml"/><Relationship Id="rId1" Type="http://schemas.openxmlformats.org/officeDocument/2006/relationships/slideLayout" Target="../slideLayouts/slideLayout241.xml"/><Relationship Id="rId6" Type="http://schemas.openxmlformats.org/officeDocument/2006/relationships/image" Target="../media/image177.svg"/><Relationship Id="rId11" Type="http://schemas.openxmlformats.org/officeDocument/2006/relationships/image" Target="../media/image106.png"/><Relationship Id="rId5" Type="http://schemas.openxmlformats.org/officeDocument/2006/relationships/image" Target="../media/image176.png"/><Relationship Id="rId10" Type="http://schemas.openxmlformats.org/officeDocument/2006/relationships/image" Target="../media/image103.svg"/><Relationship Id="rId4" Type="http://schemas.openxmlformats.org/officeDocument/2006/relationships/image" Target="../media/image175.png"/><Relationship Id="rId9" Type="http://schemas.openxmlformats.org/officeDocument/2006/relationships/image" Target="../media/image102.png"/></Relationships>
</file>

<file path=ppt/slides/_rels/slide33.xml.rels><?xml version="1.0" encoding="UTF-8" standalone="yes"?>
<Relationships xmlns="http://schemas.openxmlformats.org/package/2006/relationships"><Relationship Id="rId8" Type="http://schemas.openxmlformats.org/officeDocument/2006/relationships/image" Target="../media/image173.svg"/><Relationship Id="rId13" Type="http://schemas.openxmlformats.org/officeDocument/2006/relationships/image" Target="../media/image178.png"/><Relationship Id="rId3" Type="http://schemas.openxmlformats.org/officeDocument/2006/relationships/image" Target="../media/image94.png"/><Relationship Id="rId7" Type="http://schemas.openxmlformats.org/officeDocument/2006/relationships/image" Target="../media/image172.png"/><Relationship Id="rId12" Type="http://schemas.openxmlformats.org/officeDocument/2006/relationships/image" Target="../media/image177.svg"/><Relationship Id="rId2" Type="http://schemas.openxmlformats.org/officeDocument/2006/relationships/notesSlide" Target="../notesSlides/notesSlide16.xml"/><Relationship Id="rId16" Type="http://schemas.openxmlformats.org/officeDocument/2006/relationships/image" Target="../media/image181.svg"/><Relationship Id="rId1" Type="http://schemas.openxmlformats.org/officeDocument/2006/relationships/slideLayout" Target="../slideLayouts/slideLayout241.xml"/><Relationship Id="rId6" Type="http://schemas.openxmlformats.org/officeDocument/2006/relationships/image" Target="../media/image171.sv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95.svg"/><Relationship Id="rId9" Type="http://schemas.openxmlformats.org/officeDocument/2006/relationships/image" Target="../media/image174.png"/><Relationship Id="rId14" Type="http://schemas.openxmlformats.org/officeDocument/2006/relationships/image" Target="../media/image179.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173.svg"/><Relationship Id="rId13" Type="http://schemas.openxmlformats.org/officeDocument/2006/relationships/image" Target="../media/image178.png"/><Relationship Id="rId3" Type="http://schemas.openxmlformats.org/officeDocument/2006/relationships/image" Target="../media/image94.png"/><Relationship Id="rId7" Type="http://schemas.openxmlformats.org/officeDocument/2006/relationships/image" Target="../media/image172.png"/><Relationship Id="rId12" Type="http://schemas.openxmlformats.org/officeDocument/2006/relationships/image" Target="../media/image177.svg"/><Relationship Id="rId17" Type="http://schemas.openxmlformats.org/officeDocument/2006/relationships/image" Target="../media/image182.png"/><Relationship Id="rId2" Type="http://schemas.openxmlformats.org/officeDocument/2006/relationships/notesSlide" Target="../notesSlides/notesSlide17.xml"/><Relationship Id="rId16" Type="http://schemas.openxmlformats.org/officeDocument/2006/relationships/image" Target="../media/image181.svg"/><Relationship Id="rId1" Type="http://schemas.openxmlformats.org/officeDocument/2006/relationships/slideLayout" Target="../slideLayouts/slideLayout241.xml"/><Relationship Id="rId6" Type="http://schemas.openxmlformats.org/officeDocument/2006/relationships/image" Target="../media/image171.sv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4" Type="http://schemas.openxmlformats.org/officeDocument/2006/relationships/image" Target="../media/image95.svg"/><Relationship Id="rId9" Type="http://schemas.openxmlformats.org/officeDocument/2006/relationships/image" Target="../media/image174.png"/><Relationship Id="rId14" Type="http://schemas.openxmlformats.org/officeDocument/2006/relationships/image" Target="../media/image179.svg"/></Relationships>
</file>

<file path=ppt/slides/_rels/slide36.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svg"/><Relationship Id="rId10" Type="http://schemas.openxmlformats.org/officeDocument/2006/relationships/image" Target="../media/image189.svg"/><Relationship Id="rId4" Type="http://schemas.openxmlformats.org/officeDocument/2006/relationships/image" Target="../media/image183.png"/><Relationship Id="rId9" Type="http://schemas.openxmlformats.org/officeDocument/2006/relationships/image" Target="../media/image188.png"/></Relationships>
</file>

<file path=ppt/slides/_rels/slide37.xml.rels><?xml version="1.0" encoding="UTF-8" standalone="yes"?>
<Relationships xmlns="http://schemas.openxmlformats.org/package/2006/relationships"><Relationship Id="rId2" Type="http://schemas.openxmlformats.org/officeDocument/2006/relationships/image" Target="../media/image190.gi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8" Type="http://schemas.openxmlformats.org/officeDocument/2006/relationships/hyperlink" Target="https://aka.ms/ai-functions/fix-grammar" TargetMode="External"/><Relationship Id="rId3" Type="http://schemas.openxmlformats.org/officeDocument/2006/relationships/hyperlink" Target="https://aka.ms/ai-functions" TargetMode="External"/><Relationship Id="rId7" Type="http://schemas.openxmlformats.org/officeDocument/2006/relationships/hyperlink" Target="https://aka.ms/ai-functions/extract" TargetMode="External"/><Relationship Id="rId2" Type="http://schemas.openxmlformats.org/officeDocument/2006/relationships/hyperlink" Target="https://aka.ms/ai-functions/blog" TargetMode="External"/><Relationship Id="rId1" Type="http://schemas.openxmlformats.org/officeDocument/2006/relationships/slideLayout" Target="../slideLayouts/slideLayout13.xml"/><Relationship Id="rId6" Type="http://schemas.openxmlformats.org/officeDocument/2006/relationships/hyperlink" Target="https://aka.ms/ai-functions/analyze-sentiment" TargetMode="External"/><Relationship Id="rId11" Type="http://schemas.openxmlformats.org/officeDocument/2006/relationships/hyperlink" Target="https://aka.ms/ai-functions/generate-response" TargetMode="External"/><Relationship Id="rId5" Type="http://schemas.openxmlformats.org/officeDocument/2006/relationships/hyperlink" Target="https://aka.ms/ai-functions/classify" TargetMode="External"/><Relationship Id="rId10" Type="http://schemas.openxmlformats.org/officeDocument/2006/relationships/hyperlink" Target="https://aka.ms/ai-functions/translate" TargetMode="External"/><Relationship Id="rId4" Type="http://schemas.openxmlformats.org/officeDocument/2006/relationships/hyperlink" Target="https://aka.ms/ai-functions/similarity" TargetMode="External"/><Relationship Id="rId9" Type="http://schemas.openxmlformats.org/officeDocument/2006/relationships/hyperlink" Target="https://aka.ms/ai-functions/summarize"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notesSlide" Target="../notesSlides/notesSlide3.xml"/><Relationship Id="rId1" Type="http://schemas.openxmlformats.org/officeDocument/2006/relationships/slideLayout" Target="../slideLayouts/slideLayout24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99.svg"/><Relationship Id="rId4" Type="http://schemas.openxmlformats.org/officeDocument/2006/relationships/image" Target="../media/image92.png"/><Relationship Id="rId9" Type="http://schemas.openxmlformats.org/officeDocument/2006/relationships/image" Target="../media/image98.png"/></Relationships>
</file>

<file path=ppt/slides/_rels/slide40.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241.xml"/></Relationships>
</file>

<file path=ppt/slides/_rels/slide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notesSlide" Target="../notesSlides/notesSlide5.xml"/><Relationship Id="rId1" Type="http://schemas.openxmlformats.org/officeDocument/2006/relationships/slideLayout" Target="../slideLayouts/slideLayout241.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9.svg"/></Relationships>
</file>

<file path=ppt/slides/_rels/slide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image" Target="../media/image95.svg"/><Relationship Id="rId2" Type="http://schemas.openxmlformats.org/officeDocument/2006/relationships/notesSlide" Target="../notesSlides/notesSlide6.xml"/><Relationship Id="rId1" Type="http://schemas.openxmlformats.org/officeDocument/2006/relationships/slideLayout" Target="../slideLayouts/slideLayout241.xml"/><Relationship Id="rId6" Type="http://schemas.openxmlformats.org/officeDocument/2006/relationships/image" Target="../media/image94.png"/><Relationship Id="rId5" Type="http://schemas.openxmlformats.org/officeDocument/2006/relationships/image" Target="../media/image93.svg"/><Relationship Id="rId4" Type="http://schemas.openxmlformats.org/officeDocument/2006/relationships/image" Target="../media/image92.png"/><Relationship Id="rId9" Type="http://schemas.openxmlformats.org/officeDocument/2006/relationships/image" Target="../media/image99.svg"/></Relationships>
</file>

<file path=ppt/slides/_rels/slide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241.xml"/></Relationships>
</file>

<file path=ppt/slides/_rels/slide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95.svg"/><Relationship Id="rId3" Type="http://schemas.openxmlformats.org/officeDocument/2006/relationships/image" Target="../media/image91.png"/><Relationship Id="rId7" Type="http://schemas.openxmlformats.org/officeDocument/2006/relationships/image" Target="../media/image103.svg"/><Relationship Id="rId12"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41.xml"/><Relationship Id="rId6" Type="http://schemas.openxmlformats.org/officeDocument/2006/relationships/image" Target="../media/image102.png"/><Relationship Id="rId11" Type="http://schemas.openxmlformats.org/officeDocument/2006/relationships/image" Target="../media/image107.svg"/><Relationship Id="rId5" Type="http://schemas.openxmlformats.org/officeDocument/2006/relationships/image" Target="../media/image93.svg"/><Relationship Id="rId15" Type="http://schemas.openxmlformats.org/officeDocument/2006/relationships/image" Target="../media/image109.svg"/><Relationship Id="rId10" Type="http://schemas.openxmlformats.org/officeDocument/2006/relationships/image" Target="../media/image106.png"/><Relationship Id="rId4" Type="http://schemas.openxmlformats.org/officeDocument/2006/relationships/image" Target="../media/image92.png"/><Relationship Id="rId9" Type="http://schemas.openxmlformats.org/officeDocument/2006/relationships/image" Target="../media/image105.svg"/><Relationship Id="rId1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07282" y="1891791"/>
            <a:ext cx="5577839" cy="1107996"/>
          </a:xfrm>
        </p:spPr>
        <p:txBody>
          <a:bodyPr/>
          <a:lstStyle/>
          <a:p>
            <a:r>
              <a:rPr lang="en-US" sz="3600" dirty="0"/>
              <a:t>Multi-source data patterns for modern RAG apps</a:t>
            </a:r>
          </a:p>
        </p:txBody>
      </p:sp>
      <p:pic>
        <p:nvPicPr>
          <p:cNvPr id="2" name="Picture 1" descr="A black and grey logo&#10;&#10;AI-generated content may be incorrect.">
            <a:extLst>
              <a:ext uri="{FF2B5EF4-FFF2-40B4-BE49-F238E27FC236}">
                <a16:creationId xmlns:a16="http://schemas.microsoft.com/office/drawing/2014/main" id="{0EBE4FEF-A461-4E85-A4E4-EECA020EB2DB}"/>
              </a:ext>
            </a:extLst>
          </p:cNvPr>
          <p:cNvPicPr>
            <a:picLocks noChangeAspect="1"/>
          </p:cNvPicPr>
          <p:nvPr/>
        </p:nvPicPr>
        <p:blipFill>
          <a:blip r:embed="rId3"/>
          <a:stretch>
            <a:fillRect/>
          </a:stretch>
        </p:blipFill>
        <p:spPr>
          <a:xfrm>
            <a:off x="2639083" y="5796651"/>
            <a:ext cx="1468075" cy="596781"/>
          </a:xfrm>
          <a:prstGeom prst="rect">
            <a:avLst/>
          </a:prstGeom>
        </p:spPr>
      </p:pic>
      <p:sp>
        <p:nvSpPr>
          <p:cNvPr id="3" name="Text Placeholder 4">
            <a:extLst>
              <a:ext uri="{FF2B5EF4-FFF2-40B4-BE49-F238E27FC236}">
                <a16:creationId xmlns:a16="http://schemas.microsoft.com/office/drawing/2014/main" id="{F573692E-5862-63DB-9119-C7CD16AA8DF4}"/>
              </a:ext>
            </a:extLst>
          </p:cNvPr>
          <p:cNvSpPr txBox="1">
            <a:spLocks/>
          </p:cNvSpPr>
          <p:nvPr/>
        </p:nvSpPr>
        <p:spPr bwMode="white">
          <a:xfrm>
            <a:off x="584200" y="6130287"/>
            <a:ext cx="1944709"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19">
              <a:defRPr/>
            </a:pPr>
            <a:r>
              <a:rPr lang="en-US">
                <a:latin typeface="Segoe UI"/>
              </a:rPr>
              <a:t>In partnership with</a:t>
            </a:r>
          </a:p>
        </p:txBody>
      </p:sp>
      <p:sp>
        <p:nvSpPr>
          <p:cNvPr id="6" name="Text Placeholder 2">
            <a:extLst>
              <a:ext uri="{FF2B5EF4-FFF2-40B4-BE49-F238E27FC236}">
                <a16:creationId xmlns:a16="http://schemas.microsoft.com/office/drawing/2014/main" id="{5FD517CE-BCED-D37B-D8AD-3D289A79B4C7}"/>
              </a:ext>
            </a:extLst>
          </p:cNvPr>
          <p:cNvSpPr txBox="1">
            <a:spLocks/>
          </p:cNvSpPr>
          <p:nvPr/>
        </p:nvSpPr>
        <p:spPr bwMode="white">
          <a:xfrm>
            <a:off x="584200" y="4548047"/>
            <a:ext cx="5577840" cy="64633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dirty="0"/>
              <a:t>Gary Hope</a:t>
            </a:r>
          </a:p>
          <a:p>
            <a:r>
              <a:rPr lang="en-US" sz="1400" dirty="0"/>
              <a:t>Principal Program Manager</a:t>
            </a:r>
          </a:p>
          <a:p>
            <a:r>
              <a:rPr lang="en-US" sz="1400" dirty="0"/>
              <a:t>Azure Databases CAT</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Generate a realistic image with lots of gold tokens in a pile">
            <a:extLst>
              <a:ext uri="{FF2B5EF4-FFF2-40B4-BE49-F238E27FC236}">
                <a16:creationId xmlns:a16="http://schemas.microsoft.com/office/drawing/2014/main" id="{53693799-59CF-F568-CEE8-A8F68102A6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17" b="25833"/>
          <a:stretch/>
        </p:blipFill>
        <p:spPr bwMode="auto">
          <a:xfrm>
            <a:off x="1" y="11823"/>
            <a:ext cx="12192000" cy="68343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9AC7ABA-BFE7-00EF-5D11-999513603FAB}"/>
              </a:ext>
            </a:extLst>
          </p:cNvPr>
          <p:cNvSpPr>
            <a:spLocks noGrp="1"/>
          </p:cNvSpPr>
          <p:nvPr>
            <p:ph type="title"/>
          </p:nvPr>
        </p:nvSpPr>
        <p:spPr>
          <a:xfrm>
            <a:off x="0" y="0"/>
            <a:ext cx="5533699" cy="6858000"/>
          </a:xfrm>
        </p:spPr>
        <p:txBody>
          <a:bodyPr wrap="square" anchor="ctr">
            <a:normAutofit/>
          </a:bodyPr>
          <a:lstStyle/>
          <a:p>
            <a:r>
              <a:rPr lang="en-US" dirty="0"/>
              <a:t>Tokens</a:t>
            </a:r>
          </a:p>
        </p:txBody>
      </p:sp>
    </p:spTree>
    <p:extLst>
      <p:ext uri="{BB962C8B-B14F-4D97-AF65-F5344CB8AC3E}">
        <p14:creationId xmlns:p14="http://schemas.microsoft.com/office/powerpoint/2010/main" val="42499735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5F24CF-0BBE-A7B4-9882-E195B8660D6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C19BFE-3DD1-371F-BAF6-96A653E8777A}"/>
              </a:ext>
            </a:extLst>
          </p:cNvPr>
          <p:cNvSpPr txBox="1"/>
          <p:nvPr/>
        </p:nvSpPr>
        <p:spPr>
          <a:xfrm>
            <a:off x="2936896" y="257886"/>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Segoe UI Semibold"/>
              </a:rPr>
              <a:t>(Web app or Copilot)</a:t>
            </a:r>
          </a:p>
        </p:txBody>
      </p:sp>
      <p:pic>
        <p:nvPicPr>
          <p:cNvPr id="4" name="Picture 2" descr="Microsoft Copilot Studio Pricing 2024">
            <a:extLst>
              <a:ext uri="{FF2B5EF4-FFF2-40B4-BE49-F238E27FC236}">
                <a16:creationId xmlns:a16="http://schemas.microsoft.com/office/drawing/2014/main" id="{6C57832B-5500-59F9-D09F-818196688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85" y="750329"/>
            <a:ext cx="1516097" cy="1516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DA23A6-8F5B-3F2F-15E9-99866C8DD534}"/>
              </a:ext>
            </a:extLst>
          </p:cNvPr>
          <p:cNvSpPr txBox="1"/>
          <p:nvPr/>
        </p:nvSpPr>
        <p:spPr>
          <a:xfrm>
            <a:off x="6242851" y="1641767"/>
            <a:ext cx="2083296"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Completion Model</a:t>
            </a:r>
            <a:endParaRPr kumimoji="0" lang="en-US" sz="1400" b="0" i="0" u="none" strike="noStrike" kern="0" cap="none" spc="0" normalizeH="0" baseline="0" noProof="0">
              <a:ln w="3175">
                <a:noFill/>
              </a:ln>
              <a:solidFill>
                <a:srgbClr val="FFFFFF"/>
              </a:solidFill>
              <a:effectLst/>
              <a:uLnTx/>
              <a:uFillTx/>
              <a:latin typeface="Segoe UI Semibold"/>
              <a:ea typeface="+mn-ea"/>
              <a:cs typeface="Segoe UI Semibold"/>
            </a:endParaRPr>
          </a:p>
        </p:txBody>
      </p:sp>
      <p:pic>
        <p:nvPicPr>
          <p:cNvPr id="6" name="Graphic 5">
            <a:extLst>
              <a:ext uri="{FF2B5EF4-FFF2-40B4-BE49-F238E27FC236}">
                <a16:creationId xmlns:a16="http://schemas.microsoft.com/office/drawing/2014/main" id="{9206AB69-FB94-49C0-1EE8-1E88FC4F7D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3019" y="761823"/>
            <a:ext cx="822960" cy="822960"/>
          </a:xfrm>
          <a:prstGeom prst="rect">
            <a:avLst/>
          </a:prstGeom>
        </p:spPr>
      </p:pic>
      <p:cxnSp>
        <p:nvCxnSpPr>
          <p:cNvPr id="9" name="Straight Arrow Connector 8">
            <a:extLst>
              <a:ext uri="{FF2B5EF4-FFF2-40B4-BE49-F238E27FC236}">
                <a16:creationId xmlns:a16="http://schemas.microsoft.com/office/drawing/2014/main" id="{2773530F-DF30-804C-07FD-074C259B1474}"/>
              </a:ext>
            </a:extLst>
          </p:cNvPr>
          <p:cNvCxnSpPr>
            <a:cxnSpLocks/>
          </p:cNvCxnSpPr>
          <p:nvPr/>
        </p:nvCxnSpPr>
        <p:spPr>
          <a:xfrm>
            <a:off x="5062270" y="1411010"/>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10" name="TextBox 9">
            <a:extLst>
              <a:ext uri="{FF2B5EF4-FFF2-40B4-BE49-F238E27FC236}">
                <a16:creationId xmlns:a16="http://schemas.microsoft.com/office/drawing/2014/main" id="{06D829F5-BC7C-31E5-664A-1E4E2DE612AA}"/>
              </a:ext>
            </a:extLst>
          </p:cNvPr>
          <p:cNvSpPr txBox="1"/>
          <p:nvPr/>
        </p:nvSpPr>
        <p:spPr>
          <a:xfrm>
            <a:off x="5377266" y="805562"/>
            <a:ext cx="821956"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 + Data</a:t>
            </a:r>
          </a:p>
        </p:txBody>
      </p:sp>
      <p:sp>
        <p:nvSpPr>
          <p:cNvPr id="11" name="TextBox 10">
            <a:extLst>
              <a:ext uri="{FF2B5EF4-FFF2-40B4-BE49-F238E27FC236}">
                <a16:creationId xmlns:a16="http://schemas.microsoft.com/office/drawing/2014/main" id="{1659A538-49DD-2AAD-4D13-4EE450681D23}"/>
              </a:ext>
            </a:extLst>
          </p:cNvPr>
          <p:cNvSpPr txBox="1"/>
          <p:nvPr/>
        </p:nvSpPr>
        <p:spPr>
          <a:xfrm>
            <a:off x="5394508" y="1411010"/>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cxnSp>
        <p:nvCxnSpPr>
          <p:cNvPr id="12" name="Straight Arrow Connector 11">
            <a:extLst>
              <a:ext uri="{FF2B5EF4-FFF2-40B4-BE49-F238E27FC236}">
                <a16:creationId xmlns:a16="http://schemas.microsoft.com/office/drawing/2014/main" id="{C421CDA8-F3DA-8B4C-3222-C69AE9A47FEE}"/>
              </a:ext>
            </a:extLst>
          </p:cNvPr>
          <p:cNvCxnSpPr>
            <a:cxnSpLocks/>
          </p:cNvCxnSpPr>
          <p:nvPr/>
        </p:nvCxnSpPr>
        <p:spPr>
          <a:xfrm>
            <a:off x="1326305" y="1598886"/>
            <a:ext cx="1527956" cy="0"/>
          </a:xfrm>
          <a:prstGeom prst="straightConnector1">
            <a:avLst/>
          </a:prstGeom>
          <a:noFill/>
          <a:ln w="19050" cap="flat" cmpd="sng" algn="ctr">
            <a:solidFill>
              <a:schemeClr val="tx1"/>
            </a:solidFill>
            <a:prstDash val="solid"/>
            <a:round/>
            <a:headEnd type="none" w="med" len="med"/>
            <a:tailEnd type="arrow" w="med" len="med"/>
          </a:ln>
          <a:effectLst/>
        </p:spPr>
      </p:cxnSp>
      <p:sp>
        <p:nvSpPr>
          <p:cNvPr id="2" name="Rectangle: Rounded Corners 1">
            <a:extLst>
              <a:ext uri="{FF2B5EF4-FFF2-40B4-BE49-F238E27FC236}">
                <a16:creationId xmlns:a16="http://schemas.microsoft.com/office/drawing/2014/main" id="{75B98393-D410-318F-7587-2397598FC47D}"/>
              </a:ext>
            </a:extLst>
          </p:cNvPr>
          <p:cNvSpPr/>
          <p:nvPr/>
        </p:nvSpPr>
        <p:spPr bwMode="auto">
          <a:xfrm>
            <a:off x="6741480" y="4327220"/>
            <a:ext cx="1032197" cy="2343035"/>
          </a:xfrm>
          <a:prstGeom prst="roundRect">
            <a:avLst>
              <a:gd name="adj" fmla="val 5751"/>
            </a:avLst>
          </a:prstGeom>
          <a:solidFill>
            <a:schemeClr val="bg1">
              <a:lumMod val="10000"/>
              <a:lumOff val="90000"/>
            </a:schemeClr>
          </a:solidFill>
          <a:ln w="12700" cap="flat" cmpd="sng" algn="ctr">
            <a:gradFill>
              <a:gsLst>
                <a:gs pos="67000">
                  <a:srgbClr val="C03BC4"/>
                </a:gs>
                <a:gs pos="33000">
                  <a:srgbClr val="0078D4"/>
                </a:gs>
                <a:gs pos="0">
                  <a:srgbClr val="49C5B1"/>
                </a:gs>
                <a:gs pos="100000">
                  <a:srgbClr val="FF5C39"/>
                </a:gs>
              </a:gsLst>
              <a:lin ang="5400000" scaled="1"/>
            </a:gradFill>
            <a:prstDash val="solid"/>
            <a:headEnd type="none" w="med" len="med"/>
            <a:tailEnd type="none" w="med" len="med"/>
          </a:ln>
          <a:effectLst>
            <a:outerShdw blurRad="76200" dist="25400" dir="2700000" algn="tl" rotWithShape="0">
              <a:prstClr val="black">
                <a:alpha val="22000"/>
              </a:prstClr>
            </a:outerShdw>
          </a:effectLst>
        </p:spPr>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7" name="TextBox 6">
            <a:extLst>
              <a:ext uri="{FF2B5EF4-FFF2-40B4-BE49-F238E27FC236}">
                <a16:creationId xmlns:a16="http://schemas.microsoft.com/office/drawing/2014/main" id="{15282DA8-ACEE-6FD0-2382-D0697F898F5C}"/>
              </a:ext>
            </a:extLst>
          </p:cNvPr>
          <p:cNvSpPr txBox="1"/>
          <p:nvPr/>
        </p:nvSpPr>
        <p:spPr>
          <a:xfrm>
            <a:off x="6733113" y="4025438"/>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Data Source</a:t>
            </a:r>
          </a:p>
        </p:txBody>
      </p:sp>
      <p:pic>
        <p:nvPicPr>
          <p:cNvPr id="8" name="Graphic 7" descr="Azure SQL Database icon">
            <a:extLst>
              <a:ext uri="{FF2B5EF4-FFF2-40B4-BE49-F238E27FC236}">
                <a16:creationId xmlns:a16="http://schemas.microsoft.com/office/drawing/2014/main" id="{32DFBAA8-E74C-FDF7-6A3E-D98FF77538B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081338" y="6096177"/>
            <a:ext cx="431444" cy="431443"/>
          </a:xfrm>
          <a:prstGeom prst="rect">
            <a:avLst/>
          </a:prstGeom>
        </p:spPr>
      </p:pic>
      <p:pic>
        <p:nvPicPr>
          <p:cNvPr id="13" name="Graphic 12" descr="Azure Cosmos DB logo">
            <a:extLst>
              <a:ext uri="{FF2B5EF4-FFF2-40B4-BE49-F238E27FC236}">
                <a16:creationId xmlns:a16="http://schemas.microsoft.com/office/drawing/2014/main" id="{427412AA-B817-63A4-91F6-1D9D428EEC2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9548" y="4621879"/>
            <a:ext cx="437793" cy="437793"/>
          </a:xfrm>
          <a:prstGeom prst="rect">
            <a:avLst/>
          </a:prstGeom>
        </p:spPr>
      </p:pic>
      <p:pic>
        <p:nvPicPr>
          <p:cNvPr id="14" name="Graphic 13" descr="Azure DB for PostgreSQL logo">
            <a:extLst>
              <a:ext uri="{FF2B5EF4-FFF2-40B4-BE49-F238E27FC236}">
                <a16:creationId xmlns:a16="http://schemas.microsoft.com/office/drawing/2014/main" id="{C3D67BE2-17B7-902D-C2A4-8751E75F6E2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33767" y="5312999"/>
            <a:ext cx="526586" cy="526586"/>
          </a:xfrm>
          <a:prstGeom prst="rect">
            <a:avLst/>
          </a:prstGeom>
        </p:spPr>
      </p:pic>
      <p:sp>
        <p:nvSpPr>
          <p:cNvPr id="15" name="TextBox 14">
            <a:extLst>
              <a:ext uri="{FF2B5EF4-FFF2-40B4-BE49-F238E27FC236}">
                <a16:creationId xmlns:a16="http://schemas.microsoft.com/office/drawing/2014/main" id="{3476C5BA-3331-7693-92EB-435D56E98DB1}"/>
              </a:ext>
            </a:extLst>
          </p:cNvPr>
          <p:cNvSpPr txBox="1"/>
          <p:nvPr/>
        </p:nvSpPr>
        <p:spPr>
          <a:xfrm>
            <a:off x="1616713" y="133987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a:t>
            </a:r>
          </a:p>
        </p:txBody>
      </p:sp>
      <p:cxnSp>
        <p:nvCxnSpPr>
          <p:cNvPr id="16" name="Straight Arrow Connector 15">
            <a:extLst>
              <a:ext uri="{FF2B5EF4-FFF2-40B4-BE49-F238E27FC236}">
                <a16:creationId xmlns:a16="http://schemas.microsoft.com/office/drawing/2014/main" id="{E9D60319-FF5E-FB85-4FC5-A2AB13080389}"/>
              </a:ext>
            </a:extLst>
          </p:cNvPr>
          <p:cNvCxnSpPr>
            <a:cxnSpLocks/>
          </p:cNvCxnSpPr>
          <p:nvPr/>
        </p:nvCxnSpPr>
        <p:spPr>
          <a:xfrm>
            <a:off x="5092042" y="1042044"/>
            <a:ext cx="1527956" cy="0"/>
          </a:xfrm>
          <a:prstGeom prst="straightConnector1">
            <a:avLst/>
          </a:prstGeom>
          <a:noFill/>
          <a:ln w="19050" cap="flat" cmpd="sng" algn="ctr">
            <a:solidFill>
              <a:schemeClr val="tx1"/>
            </a:solidFill>
            <a:prstDash val="solid"/>
            <a:round/>
            <a:headEnd type="none" w="med" len="med"/>
            <a:tailEnd type="arrow" w="med" len="med"/>
          </a:ln>
          <a:effectLst/>
        </p:spPr>
      </p:cxnSp>
      <p:pic>
        <p:nvPicPr>
          <p:cNvPr id="18" name="Graphic 17" descr="User with solid fill">
            <a:extLst>
              <a:ext uri="{FF2B5EF4-FFF2-40B4-BE49-F238E27FC236}">
                <a16:creationId xmlns:a16="http://schemas.microsoft.com/office/drawing/2014/main" id="{7D25DF83-C59A-E666-4146-7A27A84CBA3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972" y="1141779"/>
            <a:ext cx="914400" cy="914400"/>
          </a:xfrm>
          <a:prstGeom prst="rect">
            <a:avLst/>
          </a:prstGeom>
        </p:spPr>
      </p:pic>
      <p:cxnSp>
        <p:nvCxnSpPr>
          <p:cNvPr id="19" name="Straight Arrow Connector 18">
            <a:extLst>
              <a:ext uri="{FF2B5EF4-FFF2-40B4-BE49-F238E27FC236}">
                <a16:creationId xmlns:a16="http://schemas.microsoft.com/office/drawing/2014/main" id="{7712D613-F9BB-B82B-DBD3-2281CAC260EB}"/>
              </a:ext>
            </a:extLst>
          </p:cNvPr>
          <p:cNvCxnSpPr>
            <a:cxnSpLocks/>
          </p:cNvCxnSpPr>
          <p:nvPr/>
        </p:nvCxnSpPr>
        <p:spPr>
          <a:xfrm>
            <a:off x="3944093" y="2389451"/>
            <a:ext cx="2597019" cy="2825064"/>
          </a:xfrm>
          <a:prstGeom prst="straightConnector1">
            <a:avLst/>
          </a:prstGeom>
          <a:noFill/>
          <a:ln w="19050" cap="flat" cmpd="sng" algn="ctr">
            <a:solidFill>
              <a:schemeClr val="tx1"/>
            </a:solidFill>
            <a:prstDash val="solid"/>
            <a:round/>
            <a:headEnd type="arrow" w="med" len="med"/>
            <a:tailEnd type="none" w="med" len="med"/>
          </a:ln>
          <a:effectLst/>
        </p:spPr>
      </p:cxnSp>
      <p:sp>
        <p:nvSpPr>
          <p:cNvPr id="22" name="TextBox 21">
            <a:extLst>
              <a:ext uri="{FF2B5EF4-FFF2-40B4-BE49-F238E27FC236}">
                <a16:creationId xmlns:a16="http://schemas.microsoft.com/office/drawing/2014/main" id="{EA420BC3-39EB-AEE6-A8E3-BC9C1CBF4CA5}"/>
              </a:ext>
            </a:extLst>
          </p:cNvPr>
          <p:cNvSpPr txBox="1"/>
          <p:nvPr/>
        </p:nvSpPr>
        <p:spPr>
          <a:xfrm rot="2928694">
            <a:off x="4470434" y="3562971"/>
            <a:ext cx="1677521"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Relevant  Data</a:t>
            </a:r>
          </a:p>
        </p:txBody>
      </p:sp>
      <p:cxnSp>
        <p:nvCxnSpPr>
          <p:cNvPr id="23" name="Straight Arrow Connector 22">
            <a:extLst>
              <a:ext uri="{FF2B5EF4-FFF2-40B4-BE49-F238E27FC236}">
                <a16:creationId xmlns:a16="http://schemas.microsoft.com/office/drawing/2014/main" id="{A3C0DE41-D017-FA92-A6B5-4F3435C61E19}"/>
              </a:ext>
            </a:extLst>
          </p:cNvPr>
          <p:cNvCxnSpPr>
            <a:cxnSpLocks/>
          </p:cNvCxnSpPr>
          <p:nvPr/>
        </p:nvCxnSpPr>
        <p:spPr>
          <a:xfrm>
            <a:off x="1342041" y="2012424"/>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24" name="TextBox 23">
            <a:extLst>
              <a:ext uri="{FF2B5EF4-FFF2-40B4-BE49-F238E27FC236}">
                <a16:creationId xmlns:a16="http://schemas.microsoft.com/office/drawing/2014/main" id="{90475F32-A0F0-70A3-29E2-DBDAD7583B84}"/>
              </a:ext>
            </a:extLst>
          </p:cNvPr>
          <p:cNvSpPr txBox="1"/>
          <p:nvPr/>
        </p:nvSpPr>
        <p:spPr>
          <a:xfrm>
            <a:off x="1645796" y="2040762"/>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sp>
        <p:nvSpPr>
          <p:cNvPr id="39" name="TextBox 38">
            <a:extLst>
              <a:ext uri="{FF2B5EF4-FFF2-40B4-BE49-F238E27FC236}">
                <a16:creationId xmlns:a16="http://schemas.microsoft.com/office/drawing/2014/main" id="{32762D76-AE96-4877-AC06-471C4D2EC0A6}"/>
              </a:ext>
            </a:extLst>
          </p:cNvPr>
          <p:cNvSpPr txBox="1"/>
          <p:nvPr/>
        </p:nvSpPr>
        <p:spPr>
          <a:xfrm rot="2729649">
            <a:off x="4656466" y="3469088"/>
            <a:ext cx="1892649"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Find Relevant Data</a:t>
            </a:r>
          </a:p>
        </p:txBody>
      </p:sp>
      <p:cxnSp>
        <p:nvCxnSpPr>
          <p:cNvPr id="40" name="Straight Arrow Connector 39">
            <a:extLst>
              <a:ext uri="{FF2B5EF4-FFF2-40B4-BE49-F238E27FC236}">
                <a16:creationId xmlns:a16="http://schemas.microsoft.com/office/drawing/2014/main" id="{C7F13D88-1CBA-947B-8B90-3EC905C781DD}"/>
              </a:ext>
            </a:extLst>
          </p:cNvPr>
          <p:cNvCxnSpPr>
            <a:cxnSpLocks/>
          </p:cNvCxnSpPr>
          <p:nvPr/>
        </p:nvCxnSpPr>
        <p:spPr>
          <a:xfrm>
            <a:off x="4263303" y="2301825"/>
            <a:ext cx="2356526" cy="2599096"/>
          </a:xfrm>
          <a:prstGeom prst="straightConnector1">
            <a:avLst/>
          </a:prstGeom>
          <a:noFill/>
          <a:ln w="19050" cap="flat" cmpd="sng" algn="ctr">
            <a:solidFill>
              <a:schemeClr val="tx1"/>
            </a:solidFill>
            <a:prstDash val="solid"/>
            <a:round/>
            <a:headEnd type="none" w="med" len="med"/>
            <a:tailEnd type="arrow" w="med" len="med"/>
          </a:ln>
          <a:effectLst/>
        </p:spPr>
      </p:cxnSp>
      <p:pic>
        <p:nvPicPr>
          <p:cNvPr id="46" name="Graphic 45" descr="Research with solid fill">
            <a:extLst>
              <a:ext uri="{FF2B5EF4-FFF2-40B4-BE49-F238E27FC236}">
                <a16:creationId xmlns:a16="http://schemas.microsoft.com/office/drawing/2014/main" id="{1523F356-5E83-47FA-03AC-3D81D17A7F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13729" y="5505252"/>
            <a:ext cx="914400" cy="914400"/>
          </a:xfrm>
          <a:prstGeom prst="rect">
            <a:avLst/>
          </a:prstGeom>
        </p:spPr>
      </p:pic>
      <p:sp>
        <p:nvSpPr>
          <p:cNvPr id="36" name="TextBox 35">
            <a:extLst>
              <a:ext uri="{FF2B5EF4-FFF2-40B4-BE49-F238E27FC236}">
                <a16:creationId xmlns:a16="http://schemas.microsoft.com/office/drawing/2014/main" id="{3AFCD2FF-3878-DEF4-BE52-142BCBD2A4E9}"/>
              </a:ext>
            </a:extLst>
          </p:cNvPr>
          <p:cNvSpPr txBox="1"/>
          <p:nvPr/>
        </p:nvSpPr>
        <p:spPr>
          <a:xfrm>
            <a:off x="1388372" y="5576292"/>
            <a:ext cx="294714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SELECT * FROM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MyData</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983882B0-4631-138D-9D05-F17EFC157310}"/>
              </a:ext>
            </a:extLst>
          </p:cNvPr>
          <p:cNvSpPr txBox="1"/>
          <p:nvPr/>
        </p:nvSpPr>
        <p:spPr>
          <a:xfrm>
            <a:off x="10064690" y="3256673"/>
            <a:ext cx="192276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Retrieval-Augmented Generation (RAG)</a:t>
            </a:r>
          </a:p>
        </p:txBody>
      </p:sp>
      <p:cxnSp>
        <p:nvCxnSpPr>
          <p:cNvPr id="26" name="Straight Connector 25">
            <a:extLst>
              <a:ext uri="{FF2B5EF4-FFF2-40B4-BE49-F238E27FC236}">
                <a16:creationId xmlns:a16="http://schemas.microsoft.com/office/drawing/2014/main" id="{CB04A712-C153-77A8-7E91-412E99AD54C9}"/>
              </a:ext>
              <a:ext uri="{C183D7F6-B498-43B3-948B-1728B52AA6E4}">
                <adec:decorative xmlns:adec="http://schemas.microsoft.com/office/drawing/2017/decorative" val="1"/>
              </a:ext>
            </a:extLst>
          </p:cNvPr>
          <p:cNvCxnSpPr>
            <a:cxnSpLocks/>
          </p:cNvCxnSpPr>
          <p:nvPr/>
        </p:nvCxnSpPr>
        <p:spPr>
          <a:xfrm>
            <a:off x="9983119" y="3254238"/>
            <a:ext cx="0" cy="1199038"/>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sp>
        <p:nvSpPr>
          <p:cNvPr id="29" name="Right Brace 28">
            <a:extLst>
              <a:ext uri="{FF2B5EF4-FFF2-40B4-BE49-F238E27FC236}">
                <a16:creationId xmlns:a16="http://schemas.microsoft.com/office/drawing/2014/main" id="{C242CBBF-4A3D-08BB-FD78-A26400EFA68B}"/>
              </a:ext>
            </a:extLst>
          </p:cNvPr>
          <p:cNvSpPr/>
          <p:nvPr/>
        </p:nvSpPr>
        <p:spPr>
          <a:xfrm>
            <a:off x="9145512" y="908877"/>
            <a:ext cx="508728" cy="5701647"/>
          </a:xfrm>
          <a:prstGeom prst="rightBrace">
            <a:avLst>
              <a:gd name="adj1" fmla="val 8333"/>
              <a:gd name="adj2" fmla="val 50160"/>
            </a:avLst>
          </a:prstGeom>
          <a:noFill/>
          <a:ln w="31750">
            <a:gradFill>
              <a:gsLst>
                <a:gs pos="0">
                  <a:srgbClr val="0678D4"/>
                </a:gs>
                <a:gs pos="74000">
                  <a:srgbClr val="8E67CF"/>
                </a:gs>
                <a:gs pos="100000">
                  <a:srgbClr val="C03FC5"/>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2931451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72D3A-005B-6FB0-0059-6C4F6B316372}"/>
              </a:ext>
            </a:extLst>
          </p:cNvPr>
          <p:cNvSpPr>
            <a:spLocks noGrp="1"/>
          </p:cNvSpPr>
          <p:nvPr>
            <p:ph type="title"/>
          </p:nvPr>
        </p:nvSpPr>
        <p:spPr>
          <a:xfrm>
            <a:off x="586740" y="259690"/>
            <a:ext cx="11018520" cy="553998"/>
          </a:xfrm>
        </p:spPr>
        <p:txBody>
          <a:bodyPr/>
          <a:lstStyle/>
          <a:p>
            <a:r>
              <a:rPr lang="en-US" b="1" dirty="0">
                <a:solidFill>
                  <a:schemeClr val="bg1">
                    <a:lumMod val="25000"/>
                    <a:lumOff val="75000"/>
                  </a:schemeClr>
                </a:solidFill>
              </a:rPr>
              <a:t>Vectors: </a:t>
            </a:r>
            <a:r>
              <a:rPr lang="en-US" b="1" dirty="0"/>
              <a:t>Important in the AI Era </a:t>
            </a:r>
          </a:p>
        </p:txBody>
      </p:sp>
      <p:grpSp>
        <p:nvGrpSpPr>
          <p:cNvPr id="66" name="Group 65">
            <a:extLst>
              <a:ext uri="{FF2B5EF4-FFF2-40B4-BE49-F238E27FC236}">
                <a16:creationId xmlns:a16="http://schemas.microsoft.com/office/drawing/2014/main" id="{33F1E70D-3A58-60BE-E053-43A2AC0C9C6C}"/>
              </a:ext>
            </a:extLst>
          </p:cNvPr>
          <p:cNvGrpSpPr/>
          <p:nvPr/>
        </p:nvGrpSpPr>
        <p:grpSpPr>
          <a:xfrm>
            <a:off x="5662695" y="1497987"/>
            <a:ext cx="2895152" cy="2009211"/>
            <a:chOff x="5531672" y="1692995"/>
            <a:chExt cx="2895152" cy="2009211"/>
          </a:xfrm>
        </p:grpSpPr>
        <p:grpSp>
          <p:nvGrpSpPr>
            <p:cNvPr id="46" name="Group 45">
              <a:extLst>
                <a:ext uri="{FF2B5EF4-FFF2-40B4-BE49-F238E27FC236}">
                  <a16:creationId xmlns:a16="http://schemas.microsoft.com/office/drawing/2014/main" id="{494E6E44-853E-DBB0-FAB7-30885D07B8CB}"/>
                </a:ext>
              </a:extLst>
            </p:cNvPr>
            <p:cNvGrpSpPr/>
            <p:nvPr/>
          </p:nvGrpSpPr>
          <p:grpSpPr>
            <a:xfrm>
              <a:off x="6329448" y="1692995"/>
              <a:ext cx="1299600" cy="1428855"/>
              <a:chOff x="6243004" y="1881030"/>
              <a:chExt cx="1299600" cy="1428855"/>
            </a:xfrm>
          </p:grpSpPr>
          <p:sp>
            <p:nvSpPr>
              <p:cNvPr id="15" name="文本框 2">
                <a:extLst>
                  <a:ext uri="{FF2B5EF4-FFF2-40B4-BE49-F238E27FC236}">
                    <a16:creationId xmlns:a16="http://schemas.microsoft.com/office/drawing/2014/main" id="{561416A3-923E-76E2-9ABA-55E5C2A64417}"/>
                  </a:ext>
                </a:extLst>
              </p:cNvPr>
              <p:cNvSpPr txBox="1"/>
              <p:nvPr/>
            </p:nvSpPr>
            <p:spPr>
              <a:xfrm>
                <a:off x="6291189" y="1905295"/>
                <a:ext cx="1168783" cy="363946"/>
              </a:xfrm>
              <a:prstGeom prst="rect">
                <a:avLst/>
              </a:prstGeom>
              <a:noFill/>
            </p:spPr>
            <p:txBody>
              <a:bodyPr wrap="square" lIns="0" r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1, 3, 5, 4, ..</a:t>
                </a: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6" name="右中括号 4">
                <a:extLst>
                  <a:ext uri="{FF2B5EF4-FFF2-40B4-BE49-F238E27FC236}">
                    <a16:creationId xmlns:a16="http://schemas.microsoft.com/office/drawing/2014/main" id="{B7D901E4-962F-0331-89AD-00031268F08C}"/>
                  </a:ext>
                </a:extLst>
              </p:cNvPr>
              <p:cNvSpPr/>
              <p:nvPr/>
            </p:nvSpPr>
            <p:spPr>
              <a:xfrm>
                <a:off x="7429028" y="1881030"/>
                <a:ext cx="113576" cy="385200"/>
              </a:xfrm>
              <a:prstGeom prst="rightBracket">
                <a:avLst/>
              </a:prstGeom>
              <a:noFill/>
              <a:ln w="19050">
                <a:gradFill>
                  <a:gsLst>
                    <a:gs pos="0">
                      <a:srgbClr val="49C5B1"/>
                    </a:gs>
                    <a:gs pos="100000">
                      <a:srgbClr val="0078D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7" name="左中括号 35">
                <a:extLst>
                  <a:ext uri="{FF2B5EF4-FFF2-40B4-BE49-F238E27FC236}">
                    <a16:creationId xmlns:a16="http://schemas.microsoft.com/office/drawing/2014/main" id="{3558B536-2223-D565-81C5-A8C5378F5DFC}"/>
                  </a:ext>
                </a:extLst>
              </p:cNvPr>
              <p:cNvSpPr/>
              <p:nvPr/>
            </p:nvSpPr>
            <p:spPr>
              <a:xfrm>
                <a:off x="6243004" y="1896439"/>
                <a:ext cx="113482" cy="382080"/>
              </a:xfrm>
              <a:prstGeom prst="leftBracket">
                <a:avLst/>
              </a:prstGeom>
              <a:noFill/>
              <a:ln w="19050">
                <a:gradFill>
                  <a:gsLst>
                    <a:gs pos="0">
                      <a:srgbClr val="49C5B1"/>
                    </a:gs>
                    <a:gs pos="100000">
                      <a:srgbClr val="0078D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文本框 39">
                <a:extLst>
                  <a:ext uri="{FF2B5EF4-FFF2-40B4-BE49-F238E27FC236}">
                    <a16:creationId xmlns:a16="http://schemas.microsoft.com/office/drawing/2014/main" id="{1BB4FAA6-5539-7B82-CAF0-8EA3B2747435}"/>
                  </a:ext>
                </a:extLst>
              </p:cNvPr>
              <p:cNvSpPr txBox="1"/>
              <p:nvPr/>
            </p:nvSpPr>
            <p:spPr>
              <a:xfrm>
                <a:off x="6291189" y="2405071"/>
                <a:ext cx="1168783" cy="363946"/>
              </a:xfrm>
              <a:prstGeom prst="rect">
                <a:avLst/>
              </a:prstGeom>
              <a:noFill/>
            </p:spPr>
            <p:txBody>
              <a:bodyPr wrap="square" lIns="0" r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2, 8, 1, 0, ..</a:t>
                </a: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3" name="右中括号 40">
                <a:extLst>
                  <a:ext uri="{FF2B5EF4-FFF2-40B4-BE49-F238E27FC236}">
                    <a16:creationId xmlns:a16="http://schemas.microsoft.com/office/drawing/2014/main" id="{DD43D91A-EACC-FF42-A570-72F7CF34FEAC}"/>
                  </a:ext>
                </a:extLst>
              </p:cNvPr>
              <p:cNvSpPr/>
              <p:nvPr/>
            </p:nvSpPr>
            <p:spPr>
              <a:xfrm>
                <a:off x="7429028" y="2380806"/>
                <a:ext cx="113576" cy="385200"/>
              </a:xfrm>
              <a:prstGeom prst="rightBracket">
                <a:avLst/>
              </a:prstGeom>
              <a:noFill/>
              <a:ln w="19050">
                <a:gradFill>
                  <a:gsLst>
                    <a:gs pos="100000">
                      <a:srgbClr val="C03BC4"/>
                    </a:gs>
                    <a:gs pos="48000">
                      <a:srgbClr val="0078D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左中括号 42">
                <a:extLst>
                  <a:ext uri="{FF2B5EF4-FFF2-40B4-BE49-F238E27FC236}">
                    <a16:creationId xmlns:a16="http://schemas.microsoft.com/office/drawing/2014/main" id="{59CD4A4C-B25C-4362-599B-9BCA2429CECA}"/>
                  </a:ext>
                </a:extLst>
              </p:cNvPr>
              <p:cNvSpPr/>
              <p:nvPr/>
            </p:nvSpPr>
            <p:spPr>
              <a:xfrm>
                <a:off x="6243004" y="2396215"/>
                <a:ext cx="113482" cy="382080"/>
              </a:xfrm>
              <a:prstGeom prst="leftBracket">
                <a:avLst/>
              </a:prstGeom>
              <a:noFill/>
              <a:ln w="19050">
                <a:gradFill>
                  <a:gsLst>
                    <a:gs pos="100000">
                      <a:srgbClr val="C03BC4"/>
                    </a:gs>
                    <a:gs pos="48000">
                      <a:srgbClr val="0078D4"/>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文本框 50">
                <a:extLst>
                  <a:ext uri="{FF2B5EF4-FFF2-40B4-BE49-F238E27FC236}">
                    <a16:creationId xmlns:a16="http://schemas.microsoft.com/office/drawing/2014/main" id="{C77FE183-15D9-9DF9-8281-138BFC8C690A}"/>
                  </a:ext>
                </a:extLst>
              </p:cNvPr>
              <p:cNvSpPr txBox="1"/>
              <p:nvPr/>
            </p:nvSpPr>
            <p:spPr>
              <a:xfrm>
                <a:off x="6291189" y="2936661"/>
                <a:ext cx="1168783" cy="363946"/>
              </a:xfrm>
              <a:prstGeom prst="rect">
                <a:avLst/>
              </a:prstGeom>
              <a:noFill/>
            </p:spPr>
            <p:txBody>
              <a:bodyPr wrap="square" lIns="0" r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altLang="zh-CN"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9, 2, 5, 6, ..</a:t>
                </a: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 name="右中括号 51">
                <a:extLst>
                  <a:ext uri="{FF2B5EF4-FFF2-40B4-BE49-F238E27FC236}">
                    <a16:creationId xmlns:a16="http://schemas.microsoft.com/office/drawing/2014/main" id="{63891DE7-0B3D-DFAE-617E-084F7A3AEFAA}"/>
                  </a:ext>
                </a:extLst>
              </p:cNvPr>
              <p:cNvSpPr/>
              <p:nvPr/>
            </p:nvSpPr>
            <p:spPr>
              <a:xfrm>
                <a:off x="7429028" y="2912396"/>
                <a:ext cx="113576" cy="385200"/>
              </a:xfrm>
              <a:prstGeom prst="rightBracket">
                <a:avLst/>
              </a:prstGeom>
              <a:noFill/>
              <a:ln w="19050">
                <a:gradFill>
                  <a:gsLst>
                    <a:gs pos="32000">
                      <a:srgbClr val="C03BC4"/>
                    </a:gs>
                    <a:gs pos="100000">
                      <a:srgbClr val="F4364C"/>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1" name="左中括号 52">
                <a:extLst>
                  <a:ext uri="{FF2B5EF4-FFF2-40B4-BE49-F238E27FC236}">
                    <a16:creationId xmlns:a16="http://schemas.microsoft.com/office/drawing/2014/main" id="{1F14DD82-AF7A-68C7-9978-D536980C1B07}"/>
                  </a:ext>
                </a:extLst>
              </p:cNvPr>
              <p:cNvSpPr/>
              <p:nvPr/>
            </p:nvSpPr>
            <p:spPr>
              <a:xfrm>
                <a:off x="6243004" y="2927805"/>
                <a:ext cx="113482" cy="382080"/>
              </a:xfrm>
              <a:prstGeom prst="leftBracket">
                <a:avLst/>
              </a:prstGeom>
              <a:noFill/>
              <a:ln w="19050">
                <a:gradFill>
                  <a:gsLst>
                    <a:gs pos="32000">
                      <a:srgbClr val="C03BC4"/>
                    </a:gs>
                    <a:gs pos="100000">
                      <a:srgbClr val="F4364C"/>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1" lang="zh-CN" alt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38" name="文本框 75">
              <a:extLst>
                <a:ext uri="{FF2B5EF4-FFF2-40B4-BE49-F238E27FC236}">
                  <a16:creationId xmlns:a16="http://schemas.microsoft.com/office/drawing/2014/main" id="{27F6627B-DED4-2FFE-BE09-08D8905CA9E6}"/>
                </a:ext>
              </a:extLst>
            </p:cNvPr>
            <p:cNvSpPr txBox="1"/>
            <p:nvPr/>
          </p:nvSpPr>
          <p:spPr>
            <a:xfrm>
              <a:off x="5531672" y="3332874"/>
              <a:ext cx="2895152"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High-dimensional Vectors</a:t>
              </a:r>
            </a:p>
          </p:txBody>
        </p:sp>
      </p:grpSp>
      <p:sp>
        <p:nvSpPr>
          <p:cNvPr id="3" name="TextBox 2">
            <a:extLst>
              <a:ext uri="{FF2B5EF4-FFF2-40B4-BE49-F238E27FC236}">
                <a16:creationId xmlns:a16="http://schemas.microsoft.com/office/drawing/2014/main" id="{5AACA113-A0CE-959F-31BF-81643AAE2459}"/>
              </a:ext>
            </a:extLst>
          </p:cNvPr>
          <p:cNvSpPr txBox="1"/>
          <p:nvPr/>
        </p:nvSpPr>
        <p:spPr>
          <a:xfrm>
            <a:off x="10749109" y="5103226"/>
            <a:ext cx="448888"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a:t>
            </a:r>
          </a:p>
        </p:txBody>
      </p:sp>
      <p:cxnSp>
        <p:nvCxnSpPr>
          <p:cNvPr id="48" name="Straight Arrow Connector 4">
            <a:extLst>
              <a:ext uri="{FF2B5EF4-FFF2-40B4-BE49-F238E27FC236}">
                <a16:creationId xmlns:a16="http://schemas.microsoft.com/office/drawing/2014/main" id="{300E27DB-1923-FB8F-B807-9FDF93051AC4}"/>
              </a:ext>
              <a:ext uri="{C183D7F6-B498-43B3-948B-1728B52AA6E4}">
                <adec:decorative xmlns:adec="http://schemas.microsoft.com/office/drawing/2017/decorative" val="1"/>
              </a:ext>
            </a:extLst>
          </p:cNvPr>
          <p:cNvCxnSpPr>
            <a:cxnSpLocks/>
          </p:cNvCxnSpPr>
          <p:nvPr/>
        </p:nvCxnSpPr>
        <p:spPr>
          <a:xfrm>
            <a:off x="8410540" y="2420339"/>
            <a:ext cx="914400" cy="0"/>
          </a:xfrm>
          <a:prstGeom prst="straightConnector1">
            <a:avLst/>
          </a:prstGeom>
          <a:ln w="12700">
            <a:solidFill>
              <a:schemeClr val="tx1"/>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49" name="Straight Arrow Connector 4">
            <a:extLst>
              <a:ext uri="{FF2B5EF4-FFF2-40B4-BE49-F238E27FC236}">
                <a16:creationId xmlns:a16="http://schemas.microsoft.com/office/drawing/2014/main" id="{32B87763-BB78-AF52-E489-06CD58BC774A}"/>
              </a:ext>
              <a:ext uri="{C183D7F6-B498-43B3-948B-1728B52AA6E4}">
                <adec:decorative xmlns:adec="http://schemas.microsoft.com/office/drawing/2017/decorative" val="1"/>
              </a:ext>
            </a:extLst>
          </p:cNvPr>
          <p:cNvCxnSpPr>
            <a:cxnSpLocks/>
          </p:cNvCxnSpPr>
          <p:nvPr/>
        </p:nvCxnSpPr>
        <p:spPr>
          <a:xfrm>
            <a:off x="2371812" y="2420339"/>
            <a:ext cx="914400"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
            <a:extLst>
              <a:ext uri="{FF2B5EF4-FFF2-40B4-BE49-F238E27FC236}">
                <a16:creationId xmlns:a16="http://schemas.microsoft.com/office/drawing/2014/main" id="{83DF76DB-1D3B-D180-BA28-81B41275286A}"/>
              </a:ext>
              <a:ext uri="{C183D7F6-B498-43B3-948B-1728B52AA6E4}">
                <adec:decorative xmlns:adec="http://schemas.microsoft.com/office/drawing/2017/decorative" val="1"/>
              </a:ext>
            </a:extLst>
          </p:cNvPr>
          <p:cNvCxnSpPr>
            <a:cxnSpLocks/>
          </p:cNvCxnSpPr>
          <p:nvPr/>
        </p:nvCxnSpPr>
        <p:spPr>
          <a:xfrm>
            <a:off x="4983158" y="2435361"/>
            <a:ext cx="914400" cy="0"/>
          </a:xfrm>
          <a:prstGeom prst="straightConnector1">
            <a:avLst/>
          </a:prstGeom>
          <a:ln w="127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BF6F5678-2E2B-119F-CF5E-D77807DE5E95}"/>
              </a:ext>
            </a:extLst>
          </p:cNvPr>
          <p:cNvGrpSpPr/>
          <p:nvPr/>
        </p:nvGrpSpPr>
        <p:grpSpPr>
          <a:xfrm>
            <a:off x="764211" y="1811415"/>
            <a:ext cx="1313730" cy="1695783"/>
            <a:chOff x="764211" y="2006423"/>
            <a:chExt cx="1313730" cy="1695783"/>
          </a:xfrm>
        </p:grpSpPr>
        <p:sp>
          <p:nvSpPr>
            <p:cNvPr id="40" name="文本框 78">
              <a:extLst>
                <a:ext uri="{FF2B5EF4-FFF2-40B4-BE49-F238E27FC236}">
                  <a16:creationId xmlns:a16="http://schemas.microsoft.com/office/drawing/2014/main" id="{D4EDC980-3967-54F3-F9F5-60576C924588}"/>
                </a:ext>
              </a:extLst>
            </p:cNvPr>
            <p:cNvSpPr txBox="1"/>
            <p:nvPr/>
          </p:nvSpPr>
          <p:spPr>
            <a:xfrm>
              <a:off x="874818" y="3332874"/>
              <a:ext cx="1176925"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Raw Data</a:t>
              </a:r>
            </a:p>
          </p:txBody>
        </p:sp>
        <p:grpSp>
          <p:nvGrpSpPr>
            <p:cNvPr id="36" name="Group 35">
              <a:extLst>
                <a:ext uri="{FF2B5EF4-FFF2-40B4-BE49-F238E27FC236}">
                  <a16:creationId xmlns:a16="http://schemas.microsoft.com/office/drawing/2014/main" id="{A521E7AA-2C12-7792-99C0-A43A8AE6E0AC}"/>
                </a:ext>
              </a:extLst>
            </p:cNvPr>
            <p:cNvGrpSpPr/>
            <p:nvPr/>
          </p:nvGrpSpPr>
          <p:grpSpPr>
            <a:xfrm>
              <a:off x="764211" y="2006423"/>
              <a:ext cx="1313730" cy="1178068"/>
              <a:chOff x="823799" y="1804837"/>
              <a:chExt cx="1341225" cy="1202723"/>
            </a:xfrm>
          </p:grpSpPr>
          <p:pic>
            <p:nvPicPr>
              <p:cNvPr id="18" name="Picture 17">
                <a:extLst>
                  <a:ext uri="{FF2B5EF4-FFF2-40B4-BE49-F238E27FC236}">
                    <a16:creationId xmlns:a16="http://schemas.microsoft.com/office/drawing/2014/main" id="{83F328FA-5806-540C-1153-A3E604EE21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1988" y="1804837"/>
                <a:ext cx="943036" cy="943036"/>
              </a:xfrm>
              <a:prstGeom prst="rect">
                <a:avLst/>
              </a:prstGeom>
            </p:spPr>
          </p:pic>
          <p:pic>
            <p:nvPicPr>
              <p:cNvPr id="75" name="Picture 74">
                <a:extLst>
                  <a:ext uri="{FF2B5EF4-FFF2-40B4-BE49-F238E27FC236}">
                    <a16:creationId xmlns:a16="http://schemas.microsoft.com/office/drawing/2014/main" id="{A6C240A6-846D-636C-B4CB-AC7CD0F96290}"/>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823799" y="2214229"/>
                <a:ext cx="793331" cy="793331"/>
              </a:xfrm>
              <a:prstGeom prst="rect">
                <a:avLst/>
              </a:prstGeom>
              <a:effectLst/>
            </p:spPr>
          </p:pic>
        </p:grpSp>
      </p:grpSp>
      <p:grpSp>
        <p:nvGrpSpPr>
          <p:cNvPr id="60" name="Group 59">
            <a:extLst>
              <a:ext uri="{FF2B5EF4-FFF2-40B4-BE49-F238E27FC236}">
                <a16:creationId xmlns:a16="http://schemas.microsoft.com/office/drawing/2014/main" id="{60807831-4CD8-9357-9C6E-9D387DDD93AC}"/>
              </a:ext>
            </a:extLst>
          </p:cNvPr>
          <p:cNvGrpSpPr/>
          <p:nvPr/>
        </p:nvGrpSpPr>
        <p:grpSpPr>
          <a:xfrm>
            <a:off x="4599456" y="4819295"/>
            <a:ext cx="2289178" cy="1497148"/>
            <a:chOff x="3726765" y="4942258"/>
            <a:chExt cx="2289178" cy="1497148"/>
          </a:xfrm>
        </p:grpSpPr>
        <p:sp>
          <p:nvSpPr>
            <p:cNvPr id="61" name="文本框 15">
              <a:extLst>
                <a:ext uri="{FF2B5EF4-FFF2-40B4-BE49-F238E27FC236}">
                  <a16:creationId xmlns:a16="http://schemas.microsoft.com/office/drawing/2014/main" id="{4DA5967C-D74A-4DE2-60AD-FBD4785CC027}"/>
                </a:ext>
              </a:extLst>
            </p:cNvPr>
            <p:cNvSpPr txBox="1"/>
            <p:nvPr/>
          </p:nvSpPr>
          <p:spPr>
            <a:xfrm>
              <a:off x="3726765" y="6070074"/>
              <a:ext cx="2289178" cy="369332"/>
            </a:xfrm>
            <a:prstGeom prst="rect">
              <a:avLst/>
            </a:prstGeom>
            <a:noFill/>
          </p:spPr>
          <p:txBody>
            <a:bodyPr wrap="square" lIns="91440" tIns="45720" rIns="91440" bIns="4572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Semibold"/>
                  <a:ea typeface="+mn-ea"/>
                  <a:cs typeface="Segoe UI Semibold"/>
                </a:rPr>
                <a:t>Search</a:t>
              </a:r>
            </a:p>
          </p:txBody>
        </p:sp>
        <p:pic>
          <p:nvPicPr>
            <p:cNvPr id="37" name="Picture 36" descr="Chat-Dialogue&#10; icon">
              <a:extLst>
                <a:ext uri="{FF2B5EF4-FFF2-40B4-BE49-F238E27FC236}">
                  <a16:creationId xmlns:a16="http://schemas.microsoft.com/office/drawing/2014/main" id="{7F8851E6-68E6-A1F0-3FE1-3702BDE6A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2507" y="4942258"/>
              <a:ext cx="1033895" cy="1033895"/>
            </a:xfrm>
            <a:prstGeom prst="rect">
              <a:avLst/>
            </a:prstGeom>
          </p:spPr>
        </p:pic>
      </p:grpSp>
      <p:grpSp>
        <p:nvGrpSpPr>
          <p:cNvPr id="65" name="Group 64">
            <a:extLst>
              <a:ext uri="{FF2B5EF4-FFF2-40B4-BE49-F238E27FC236}">
                <a16:creationId xmlns:a16="http://schemas.microsoft.com/office/drawing/2014/main" id="{71E74FFE-C630-DA95-6889-0857AE1F7D39}"/>
              </a:ext>
            </a:extLst>
          </p:cNvPr>
          <p:cNvGrpSpPr/>
          <p:nvPr/>
        </p:nvGrpSpPr>
        <p:grpSpPr>
          <a:xfrm>
            <a:off x="9125369" y="1901399"/>
            <a:ext cx="2657587" cy="1605799"/>
            <a:chOff x="8495196" y="2096407"/>
            <a:chExt cx="2657587" cy="1605799"/>
          </a:xfrm>
        </p:grpSpPr>
        <p:sp>
          <p:nvSpPr>
            <p:cNvPr id="64" name="文本框 75">
              <a:extLst>
                <a:ext uri="{FF2B5EF4-FFF2-40B4-BE49-F238E27FC236}">
                  <a16:creationId xmlns:a16="http://schemas.microsoft.com/office/drawing/2014/main" id="{561E9120-32B9-E4FC-D007-2BDA0C145942}"/>
                </a:ext>
              </a:extLst>
            </p:cNvPr>
            <p:cNvSpPr txBox="1"/>
            <p:nvPr/>
          </p:nvSpPr>
          <p:spPr>
            <a:xfrm>
              <a:off x="8495196" y="3332874"/>
              <a:ext cx="2657587"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Vector Similarity Search</a:t>
              </a:r>
            </a:p>
          </p:txBody>
        </p:sp>
        <p:pic>
          <p:nvPicPr>
            <p:cNvPr id="41" name="Picture 40">
              <a:extLst>
                <a:ext uri="{FF2B5EF4-FFF2-40B4-BE49-F238E27FC236}">
                  <a16:creationId xmlns:a16="http://schemas.microsoft.com/office/drawing/2014/main" id="{A2B91DFF-F916-25DB-6573-08C581AA3D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4939" y="2096407"/>
              <a:ext cx="998100" cy="998100"/>
            </a:xfrm>
            <a:prstGeom prst="rect">
              <a:avLst/>
            </a:prstGeom>
          </p:spPr>
        </p:pic>
      </p:grpSp>
      <p:grpSp>
        <p:nvGrpSpPr>
          <p:cNvPr id="51" name="Group 50">
            <a:extLst>
              <a:ext uri="{FF2B5EF4-FFF2-40B4-BE49-F238E27FC236}">
                <a16:creationId xmlns:a16="http://schemas.microsoft.com/office/drawing/2014/main" id="{FD0F583A-D2F9-AF17-D9F5-A32E90946A66}"/>
              </a:ext>
            </a:extLst>
          </p:cNvPr>
          <p:cNvGrpSpPr/>
          <p:nvPr/>
        </p:nvGrpSpPr>
        <p:grpSpPr>
          <a:xfrm>
            <a:off x="1693295" y="4805481"/>
            <a:ext cx="2293934" cy="1510962"/>
            <a:chOff x="758108" y="4928444"/>
            <a:chExt cx="2293934" cy="1510962"/>
          </a:xfrm>
        </p:grpSpPr>
        <p:sp>
          <p:nvSpPr>
            <p:cNvPr id="57" name="文本框 13">
              <a:extLst>
                <a:ext uri="{FF2B5EF4-FFF2-40B4-BE49-F238E27FC236}">
                  <a16:creationId xmlns:a16="http://schemas.microsoft.com/office/drawing/2014/main" id="{E02D7267-5FF2-7560-1FF9-177856D5234A}"/>
                </a:ext>
              </a:extLst>
            </p:cNvPr>
            <p:cNvSpPr txBox="1"/>
            <p:nvPr/>
          </p:nvSpPr>
          <p:spPr>
            <a:xfrm>
              <a:off x="758108" y="6070074"/>
              <a:ext cx="2293934"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Recommendation</a:t>
              </a:r>
              <a:endParaRPr kumimoji="0" lang="en-US" sz="16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pic>
          <p:nvPicPr>
            <p:cNvPr id="43" name="Picture 42" descr="Copilot icon">
              <a:extLst>
                <a:ext uri="{FF2B5EF4-FFF2-40B4-BE49-F238E27FC236}">
                  <a16:creationId xmlns:a16="http://schemas.microsoft.com/office/drawing/2014/main" id="{B286647B-94D2-3D84-E83E-B2F6B65AD9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4314" y="4928444"/>
              <a:ext cx="1061523" cy="1061523"/>
            </a:xfrm>
            <a:prstGeom prst="rect">
              <a:avLst/>
            </a:prstGeom>
          </p:spPr>
        </p:pic>
      </p:grpSp>
      <p:grpSp>
        <p:nvGrpSpPr>
          <p:cNvPr id="63" name="Group 62">
            <a:extLst>
              <a:ext uri="{FF2B5EF4-FFF2-40B4-BE49-F238E27FC236}">
                <a16:creationId xmlns:a16="http://schemas.microsoft.com/office/drawing/2014/main" id="{9B2B8716-461B-0231-6771-40A061119CFC}"/>
              </a:ext>
            </a:extLst>
          </p:cNvPr>
          <p:cNvGrpSpPr/>
          <p:nvPr/>
        </p:nvGrpSpPr>
        <p:grpSpPr>
          <a:xfrm>
            <a:off x="7577061" y="4819295"/>
            <a:ext cx="2450964" cy="1497148"/>
            <a:chOff x="6873976" y="4942258"/>
            <a:chExt cx="2450964" cy="1497148"/>
          </a:xfrm>
        </p:grpSpPr>
        <p:sp>
          <p:nvSpPr>
            <p:cNvPr id="58" name="文本框 14">
              <a:extLst>
                <a:ext uri="{FF2B5EF4-FFF2-40B4-BE49-F238E27FC236}">
                  <a16:creationId xmlns:a16="http://schemas.microsoft.com/office/drawing/2014/main" id="{56C7B00F-1A76-63BE-5F4E-85A2C411A827}"/>
                </a:ext>
              </a:extLst>
            </p:cNvPr>
            <p:cNvSpPr txBox="1"/>
            <p:nvPr/>
          </p:nvSpPr>
          <p:spPr>
            <a:xfrm>
              <a:off x="6873976" y="6070074"/>
              <a:ext cx="2450964" cy="369332"/>
            </a:xfrm>
            <a:prstGeom prst="rect">
              <a:avLst/>
            </a:prstGeom>
            <a:noFill/>
          </p:spPr>
          <p:txBody>
            <a:bodyPr wrap="square" lIns="91440" tIns="45720" rIns="91440" bIns="45720" rtlCol="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Semibold"/>
                </a:rPr>
                <a:t>RAG apps</a:t>
              </a:r>
              <a:endPar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endParaRPr>
            </a:p>
          </p:txBody>
        </p:sp>
        <p:pic>
          <p:nvPicPr>
            <p:cNvPr id="45" name="Picture 44">
              <a:extLst>
                <a:ext uri="{FF2B5EF4-FFF2-40B4-BE49-F238E27FC236}">
                  <a16:creationId xmlns:a16="http://schemas.microsoft.com/office/drawing/2014/main" id="{14D4C118-4698-5BB3-73A4-C8AD7FA757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82511" y="4942258"/>
              <a:ext cx="1033895" cy="1033895"/>
            </a:xfrm>
            <a:prstGeom prst="rect">
              <a:avLst/>
            </a:prstGeom>
          </p:spPr>
        </p:pic>
      </p:grpSp>
      <p:grpSp>
        <p:nvGrpSpPr>
          <p:cNvPr id="67" name="Group 66">
            <a:extLst>
              <a:ext uri="{FF2B5EF4-FFF2-40B4-BE49-F238E27FC236}">
                <a16:creationId xmlns:a16="http://schemas.microsoft.com/office/drawing/2014/main" id="{F1FA6C32-62E8-CA44-0265-8A9E5DA9D19A}"/>
              </a:ext>
            </a:extLst>
          </p:cNvPr>
          <p:cNvGrpSpPr/>
          <p:nvPr/>
        </p:nvGrpSpPr>
        <p:grpSpPr>
          <a:xfrm>
            <a:off x="2829012" y="1901399"/>
            <a:ext cx="2449710" cy="1605799"/>
            <a:chOff x="3007890" y="2096407"/>
            <a:chExt cx="2449710" cy="1605799"/>
          </a:xfrm>
        </p:grpSpPr>
        <p:sp>
          <p:nvSpPr>
            <p:cNvPr id="39" name="文本框 77">
              <a:extLst>
                <a:ext uri="{FF2B5EF4-FFF2-40B4-BE49-F238E27FC236}">
                  <a16:creationId xmlns:a16="http://schemas.microsoft.com/office/drawing/2014/main" id="{710EB710-7292-58E8-60EE-56926C5680D5}"/>
                </a:ext>
              </a:extLst>
            </p:cNvPr>
            <p:cNvSpPr txBox="1"/>
            <p:nvPr/>
          </p:nvSpPr>
          <p:spPr>
            <a:xfrm>
              <a:off x="3007890" y="3332874"/>
              <a:ext cx="2449710"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Deep Learning Model</a:t>
              </a:r>
            </a:p>
          </p:txBody>
        </p:sp>
        <p:pic>
          <p:nvPicPr>
            <p:cNvPr id="47" name="Picture 46" descr="Flow icon">
              <a:extLst>
                <a:ext uri="{FF2B5EF4-FFF2-40B4-BE49-F238E27FC236}">
                  <a16:creationId xmlns:a16="http://schemas.microsoft.com/office/drawing/2014/main" id="{B9B532B9-5D9F-C9E3-FDA2-16C901B24C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33695" y="2096407"/>
              <a:ext cx="998100" cy="998100"/>
            </a:xfrm>
            <a:prstGeom prst="rect">
              <a:avLst/>
            </a:prstGeom>
          </p:spPr>
        </p:pic>
      </p:grpSp>
      <p:grpSp>
        <p:nvGrpSpPr>
          <p:cNvPr id="5" name="Group 4">
            <a:extLst>
              <a:ext uri="{FF2B5EF4-FFF2-40B4-BE49-F238E27FC236}">
                <a16:creationId xmlns:a16="http://schemas.microsoft.com/office/drawing/2014/main" id="{1B94FA74-DCAC-DA41-8309-BE5FA33B81C3}"/>
              </a:ext>
            </a:extLst>
          </p:cNvPr>
          <p:cNvGrpSpPr/>
          <p:nvPr/>
        </p:nvGrpSpPr>
        <p:grpSpPr>
          <a:xfrm>
            <a:off x="975162" y="3871686"/>
            <a:ext cx="10241676" cy="525365"/>
            <a:chOff x="1372273" y="3942026"/>
            <a:chExt cx="10241676" cy="525365"/>
          </a:xfrm>
          <a:solidFill>
            <a:srgbClr val="182937"/>
          </a:solidFill>
          <a:effectLst/>
        </p:grpSpPr>
        <p:sp>
          <p:nvSpPr>
            <p:cNvPr id="4" name="Rounded Rectangle 3">
              <a:extLst>
                <a:ext uri="{FF2B5EF4-FFF2-40B4-BE49-F238E27FC236}">
                  <a16:creationId xmlns:a16="http://schemas.microsoft.com/office/drawing/2014/main" id="{51CDCC5E-ED26-30CF-F3CC-313FBB450EBB}"/>
                </a:ext>
                <a:ext uri="{C183D7F6-B498-43B3-948B-1728B52AA6E4}">
                  <adec:decorative xmlns:adec="http://schemas.microsoft.com/office/drawing/2017/decorative" val="1"/>
                </a:ext>
              </a:extLst>
            </p:cNvPr>
            <p:cNvSpPr/>
            <p:nvPr/>
          </p:nvSpPr>
          <p:spPr bwMode="auto">
            <a:xfrm>
              <a:off x="1372273" y="3942026"/>
              <a:ext cx="10241676" cy="525365"/>
            </a:xfrm>
            <a:prstGeom prst="roundRect">
              <a:avLst>
                <a:gd name="adj" fmla="val 28241"/>
              </a:avLst>
            </a:prstGeom>
            <a:grpFill/>
            <a:ln w="1905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endParaRPr>
            </a:p>
          </p:txBody>
        </p:sp>
        <p:sp>
          <p:nvSpPr>
            <p:cNvPr id="59" name="文本框 16">
              <a:extLst>
                <a:ext uri="{FF2B5EF4-FFF2-40B4-BE49-F238E27FC236}">
                  <a16:creationId xmlns:a16="http://schemas.microsoft.com/office/drawing/2014/main" id="{ED390E93-2DA5-EA3B-9558-5E2D6A8E6C9F}"/>
                </a:ext>
              </a:extLst>
            </p:cNvPr>
            <p:cNvSpPr txBox="1"/>
            <p:nvPr/>
          </p:nvSpPr>
          <p:spPr>
            <a:xfrm>
              <a:off x="1600379" y="3980718"/>
              <a:ext cx="9785465" cy="400110"/>
            </a:xfrm>
            <a:prstGeom prst="rect">
              <a:avLst/>
            </a:prstGeom>
            <a:grpFill/>
            <a:ln>
              <a:noFill/>
            </a:ln>
          </p:spPr>
          <p:txBody>
            <a:bodyPr wrap="square" lIns="91440" tIns="45720" rIns="91440" bIns="45720" rtlCol="0" anchor="t">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2000" b="0" i="0" u="none" strike="noStrike" kern="1200" cap="none" spc="0" normalizeH="0" baseline="0" noProof="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ea typeface="+mn-ea"/>
                  <a:cs typeface="Segoe UI"/>
                </a:rPr>
                <a:t>Vector similarity search empowers Generative AI apps</a:t>
              </a:r>
              <a:endParaRPr kumimoji="0" lang="en-US" sz="2000" b="0"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endParaRPr>
            </a:p>
          </p:txBody>
        </p:sp>
      </p:grpSp>
    </p:spTree>
    <p:extLst>
      <p:ext uri="{BB962C8B-B14F-4D97-AF65-F5344CB8AC3E}">
        <p14:creationId xmlns:p14="http://schemas.microsoft.com/office/powerpoint/2010/main" val="2083985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1000"/>
                                        <p:tgtEl>
                                          <p:spTgt spid="67"/>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ipe(left)">
                                      <p:cBhvr>
                                        <p:cTn id="14" dur="1000"/>
                                        <p:tgtEl>
                                          <p:spTgt spid="50"/>
                                        </p:tgtEl>
                                      </p:cBhvr>
                                    </p:animEffect>
                                  </p:childTnLst>
                                </p:cTn>
                              </p:par>
                              <p:par>
                                <p:cTn id="15" presetID="10"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1000"/>
                                        <p:tgtEl>
                                          <p:spTgt spid="66"/>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1000"/>
                                        <p:tgtEl>
                                          <p:spTgt spid="48"/>
                                        </p:tgtEl>
                                      </p:cBhvr>
                                    </p:animEffect>
                                  </p:childTnLst>
                                </p:cTn>
                              </p:par>
                              <p:par>
                                <p:cTn id="22" presetID="10" presetClass="entr" presetSubtype="0" fill="hold" nodeType="withEffect">
                                  <p:stCondLst>
                                    <p:cond delay="0"/>
                                  </p:stCondLst>
                                  <p:childTnLst>
                                    <p:set>
                                      <p:cBhvr>
                                        <p:cTn id="23" dur="1" fill="hold">
                                          <p:stCondLst>
                                            <p:cond delay="0"/>
                                          </p:stCondLst>
                                        </p:cTn>
                                        <p:tgtEl>
                                          <p:spTgt spid="65"/>
                                        </p:tgtEl>
                                        <p:attrNameLst>
                                          <p:attrName>style.visibility</p:attrName>
                                        </p:attrNameLst>
                                      </p:cBhvr>
                                      <p:to>
                                        <p:strVal val="visible"/>
                                      </p:to>
                                    </p:set>
                                    <p:animEffect transition="in" filter="fade">
                                      <p:cBhvr>
                                        <p:cTn id="24" dur="1000"/>
                                        <p:tgtEl>
                                          <p:spTgt spid="6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par>
                                <p:cTn id="30" presetID="10" presetClass="entr" presetSubtype="0" fill="hold" nodeType="withEffect">
                                  <p:stCondLst>
                                    <p:cond delay="0"/>
                                  </p:stCondLst>
                                  <p:childTnLst>
                                    <p:set>
                                      <p:cBhvr>
                                        <p:cTn id="31" dur="1" fill="hold">
                                          <p:stCondLst>
                                            <p:cond delay="0"/>
                                          </p:stCondLst>
                                        </p:cTn>
                                        <p:tgtEl>
                                          <p:spTgt spid="60"/>
                                        </p:tgtEl>
                                        <p:attrNameLst>
                                          <p:attrName>style.visibility</p:attrName>
                                        </p:attrNameLst>
                                      </p:cBhvr>
                                      <p:to>
                                        <p:strVal val="visible"/>
                                      </p:to>
                                    </p:set>
                                    <p:animEffect transition="in" filter="fade">
                                      <p:cBhvr>
                                        <p:cTn id="32" dur="500"/>
                                        <p:tgtEl>
                                          <p:spTgt spid="60"/>
                                        </p:tgtEl>
                                      </p:cBhvr>
                                    </p:animEffect>
                                  </p:childTnLst>
                                </p:cTn>
                              </p:par>
                              <p:par>
                                <p:cTn id="33" presetID="10" presetClass="entr" presetSubtype="0" fill="hold" nodeType="with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AE48607-6B99-3460-CB90-CD2F25330935}"/>
              </a:ext>
            </a:extLst>
          </p:cNvPr>
          <p:cNvSpPr>
            <a:spLocks noGrp="1"/>
          </p:cNvSpPr>
          <p:nvPr>
            <p:ph type="title"/>
          </p:nvPr>
        </p:nvSpPr>
        <p:spPr>
          <a:xfrm>
            <a:off x="838200" y="365125"/>
            <a:ext cx="10515600" cy="1325563"/>
          </a:xfrm>
        </p:spPr>
        <p:txBody>
          <a:bodyPr/>
          <a:lstStyle/>
          <a:p>
            <a:r>
              <a:rPr lang="en-US"/>
              <a:t>Similarity Searching using Cosine</a:t>
            </a:r>
          </a:p>
        </p:txBody>
      </p:sp>
      <p:cxnSp>
        <p:nvCxnSpPr>
          <p:cNvPr id="4" name="Straight Connector 3">
            <a:extLst>
              <a:ext uri="{FF2B5EF4-FFF2-40B4-BE49-F238E27FC236}">
                <a16:creationId xmlns:a16="http://schemas.microsoft.com/office/drawing/2014/main" id="{06434E36-5DB2-00D0-78B4-0482BE659428}"/>
              </a:ext>
            </a:extLst>
          </p:cNvPr>
          <p:cNvCxnSpPr>
            <a:cxnSpLocks/>
            <a:stCxn id="16" idx="1"/>
          </p:cNvCxnSpPr>
          <p:nvPr/>
        </p:nvCxnSpPr>
        <p:spPr>
          <a:xfrm flipV="1">
            <a:off x="588263" y="4852173"/>
            <a:ext cx="3537036" cy="1416865"/>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E32461E-AAF0-AC8A-2FBE-8E5E7F218752}"/>
              </a:ext>
            </a:extLst>
          </p:cNvPr>
          <p:cNvCxnSpPr>
            <a:cxnSpLocks/>
            <a:stCxn id="16" idx="1"/>
          </p:cNvCxnSpPr>
          <p:nvPr/>
        </p:nvCxnSpPr>
        <p:spPr>
          <a:xfrm flipV="1">
            <a:off x="588263" y="5495207"/>
            <a:ext cx="4211934" cy="773831"/>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E5259B5-CD85-DF7B-B4A2-70ED353DA378}"/>
              </a:ext>
            </a:extLst>
          </p:cNvPr>
          <p:cNvCxnSpPr>
            <a:cxnSpLocks/>
            <a:stCxn id="16" idx="1"/>
          </p:cNvCxnSpPr>
          <p:nvPr/>
        </p:nvCxnSpPr>
        <p:spPr>
          <a:xfrm flipV="1">
            <a:off x="588263" y="2705032"/>
            <a:ext cx="1292926" cy="3564006"/>
          </a:xfrm>
          <a:prstGeom prst="line">
            <a:avLst/>
          </a:prstGeom>
          <a:ln w="19050">
            <a:solidFill>
              <a:srgbClr val="107C1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56FE8E75-605B-8216-ED1D-01A80F8C4B9B}"/>
              </a:ext>
            </a:extLst>
          </p:cNvPr>
          <p:cNvSpPr txBox="1"/>
          <p:nvPr/>
        </p:nvSpPr>
        <p:spPr>
          <a:xfrm>
            <a:off x="2286972" y="2410714"/>
            <a:ext cx="18819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Segoe UI Semibold"/>
                <a:ea typeface="+mn-ea"/>
                <a:cs typeface="+mn-cs"/>
              </a:rPr>
              <a:t>Apple</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mn-cs"/>
              </a:rPr>
              <a:t>[10, 50]</a:t>
            </a:r>
          </a:p>
        </p:txBody>
      </p:sp>
      <p:sp>
        <p:nvSpPr>
          <p:cNvPr id="8" name="TextBox 7">
            <a:extLst>
              <a:ext uri="{FF2B5EF4-FFF2-40B4-BE49-F238E27FC236}">
                <a16:creationId xmlns:a16="http://schemas.microsoft.com/office/drawing/2014/main" id="{E9DFF4CE-1F87-B214-64EA-C1FDAF6D2C9E}"/>
              </a:ext>
            </a:extLst>
          </p:cNvPr>
          <p:cNvSpPr txBox="1"/>
          <p:nvPr/>
        </p:nvSpPr>
        <p:spPr>
          <a:xfrm>
            <a:off x="3184336" y="3063168"/>
            <a:ext cx="205665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7641D"/>
                </a:solidFill>
                <a:effectLst/>
                <a:uLnTx/>
                <a:uFillTx/>
                <a:latin typeface="Segoe UI Semibold"/>
                <a:ea typeface="+mn-ea"/>
                <a:cs typeface="+mn-cs"/>
              </a:rPr>
              <a:t>Banana</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mn-cs"/>
              </a:rPr>
              <a:t>[12, 48]</a:t>
            </a:r>
          </a:p>
        </p:txBody>
      </p:sp>
      <p:sp>
        <p:nvSpPr>
          <p:cNvPr id="9" name="TextBox 8">
            <a:extLst>
              <a:ext uri="{FF2B5EF4-FFF2-40B4-BE49-F238E27FC236}">
                <a16:creationId xmlns:a16="http://schemas.microsoft.com/office/drawing/2014/main" id="{A9930724-2FE0-8716-C8B7-ADA0F675723A}"/>
              </a:ext>
            </a:extLst>
          </p:cNvPr>
          <p:cNvSpPr txBox="1"/>
          <p:nvPr/>
        </p:nvSpPr>
        <p:spPr>
          <a:xfrm>
            <a:off x="4389527" y="4319042"/>
            <a:ext cx="16911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Segoe UI Semibold"/>
                <a:ea typeface="+mn-ea"/>
                <a:cs typeface="+mn-cs"/>
              </a:rPr>
              <a:t>Dog</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mn-cs"/>
              </a:rPr>
              <a:t>[48, 12]</a:t>
            </a:r>
          </a:p>
        </p:txBody>
      </p:sp>
      <p:sp>
        <p:nvSpPr>
          <p:cNvPr id="10" name="TextBox 9">
            <a:extLst>
              <a:ext uri="{FF2B5EF4-FFF2-40B4-BE49-F238E27FC236}">
                <a16:creationId xmlns:a16="http://schemas.microsoft.com/office/drawing/2014/main" id="{49B984DD-3C59-3A27-8E2E-CD7651B2780E}"/>
              </a:ext>
            </a:extLst>
          </p:cNvPr>
          <p:cNvSpPr txBox="1"/>
          <p:nvPr/>
        </p:nvSpPr>
        <p:spPr>
          <a:xfrm>
            <a:off x="5288571" y="5314973"/>
            <a:ext cx="15853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2A446F"/>
                </a:solidFill>
                <a:effectLst/>
                <a:uLnTx/>
                <a:uFillTx/>
                <a:latin typeface="Segoe UI Semibold"/>
                <a:ea typeface="+mn-ea"/>
                <a:cs typeface="+mn-cs"/>
              </a:rPr>
              <a:t>Cat</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a:ln>
                  <a:noFill/>
                </a:ln>
                <a:solidFill>
                  <a:srgbClr val="FFFFFF">
                    <a:lumMod val="75000"/>
                  </a:srgbClr>
                </a:solidFill>
                <a:effectLst/>
                <a:uLnTx/>
                <a:uFillTx/>
                <a:latin typeface="Consolas" panose="020B0609020204030204" pitchFamily="49" charset="0"/>
                <a:ea typeface="+mn-ea"/>
                <a:cs typeface="+mn-cs"/>
              </a:rPr>
              <a:t>[50, 10]</a:t>
            </a:r>
          </a:p>
        </p:txBody>
      </p:sp>
      <p:cxnSp>
        <p:nvCxnSpPr>
          <p:cNvPr id="11" name="Straight Arrow Connector 10">
            <a:extLst>
              <a:ext uri="{FF2B5EF4-FFF2-40B4-BE49-F238E27FC236}">
                <a16:creationId xmlns:a16="http://schemas.microsoft.com/office/drawing/2014/main" id="{416D497B-79C4-DE38-8FD6-455CBECAB8F9}"/>
              </a:ext>
            </a:extLst>
          </p:cNvPr>
          <p:cNvCxnSpPr>
            <a:cxnSpLocks/>
          </p:cNvCxnSpPr>
          <p:nvPr/>
        </p:nvCxnSpPr>
        <p:spPr>
          <a:xfrm flipV="1">
            <a:off x="3227935" y="4388796"/>
            <a:ext cx="3837509" cy="11105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2DD6E82-4E43-06FA-4E09-2E12080F1459}"/>
              </a:ext>
            </a:extLst>
          </p:cNvPr>
          <p:cNvSpPr txBox="1"/>
          <p:nvPr/>
        </p:nvSpPr>
        <p:spPr>
          <a:xfrm>
            <a:off x="7189722" y="4212060"/>
            <a:ext cx="396582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75000"/>
                  </a:srgbClr>
                </a:solidFill>
                <a:effectLst/>
                <a:uLnTx/>
                <a:uFillTx/>
                <a:latin typeface="Consolas" panose="020B0609020204030204" pitchFamily="49" charset="0"/>
                <a:ea typeface="+mn-ea"/>
                <a:cs typeface="+mn-cs"/>
              </a:rPr>
              <a:t>1-cos(x) = 0.99 </a:t>
            </a:r>
            <a:r>
              <a:rPr kumimoji="0" lang="en-US" sz="2000" b="0" i="0" u="none" strike="noStrike" kern="1200" cap="none" spc="0" normalizeH="0" baseline="0" noProof="0" dirty="0">
                <a:ln>
                  <a:noFill/>
                </a:ln>
                <a:solidFill>
                  <a:srgbClr val="FFFFFF">
                    <a:lumMod val="75000"/>
                  </a:srgbClr>
                </a:solidFill>
                <a:effectLst/>
                <a:uLnTx/>
                <a:uFillTx/>
                <a:latin typeface="Segoe UI"/>
                <a:ea typeface="+mn-ea"/>
                <a:cs typeface="+mn-cs"/>
              </a:rPr>
              <a:t>which is similar</a:t>
            </a:r>
          </a:p>
        </p:txBody>
      </p:sp>
      <p:cxnSp>
        <p:nvCxnSpPr>
          <p:cNvPr id="13" name="Straight Arrow Connector 12">
            <a:extLst>
              <a:ext uri="{FF2B5EF4-FFF2-40B4-BE49-F238E27FC236}">
                <a16:creationId xmlns:a16="http://schemas.microsoft.com/office/drawing/2014/main" id="{384DA49E-86BA-A925-B89C-319756BECFD6}"/>
              </a:ext>
            </a:extLst>
          </p:cNvPr>
          <p:cNvCxnSpPr>
            <a:cxnSpLocks/>
          </p:cNvCxnSpPr>
          <p:nvPr/>
        </p:nvCxnSpPr>
        <p:spPr>
          <a:xfrm flipV="1">
            <a:off x="1921749" y="3434950"/>
            <a:ext cx="4242690" cy="186199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0BCBFD-36B3-0A0C-1C8F-50B0E0A0FA93}"/>
              </a:ext>
            </a:extLst>
          </p:cNvPr>
          <p:cNvSpPr txBox="1"/>
          <p:nvPr/>
        </p:nvSpPr>
        <p:spPr>
          <a:xfrm>
            <a:off x="6257465" y="3185738"/>
            <a:ext cx="441948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75000"/>
                  </a:srgbClr>
                </a:solidFill>
                <a:effectLst/>
                <a:uLnTx/>
                <a:uFillTx/>
                <a:latin typeface="Consolas" panose="020B0609020204030204" pitchFamily="49" charset="0"/>
                <a:ea typeface="+mn-ea"/>
                <a:cs typeface="+mn-cs"/>
              </a:rPr>
              <a:t>1-cos(x) = 0.47 </a:t>
            </a:r>
            <a:r>
              <a:rPr kumimoji="0" lang="en-US" sz="2000" b="0" i="0" u="none" strike="noStrike" kern="1200" cap="none" spc="0" normalizeH="0" baseline="0" noProof="0" dirty="0">
                <a:ln>
                  <a:noFill/>
                </a:ln>
                <a:solidFill>
                  <a:srgbClr val="FFFFFF">
                    <a:lumMod val="75000"/>
                  </a:srgbClr>
                </a:solidFill>
                <a:effectLst/>
                <a:uLnTx/>
                <a:uFillTx/>
                <a:latin typeface="Segoe UI"/>
                <a:ea typeface="+mn-ea"/>
                <a:cs typeface="+mn-cs"/>
              </a:rPr>
              <a:t>which is not similar</a:t>
            </a:r>
          </a:p>
        </p:txBody>
      </p:sp>
      <p:sp>
        <p:nvSpPr>
          <p:cNvPr id="15" name="Arc 14">
            <a:extLst>
              <a:ext uri="{FF2B5EF4-FFF2-40B4-BE49-F238E27FC236}">
                <a16:creationId xmlns:a16="http://schemas.microsoft.com/office/drawing/2014/main" id="{C092DA86-D7D3-DE28-79EC-88391B0E83C0}"/>
              </a:ext>
            </a:extLst>
          </p:cNvPr>
          <p:cNvSpPr/>
          <p:nvPr/>
        </p:nvSpPr>
        <p:spPr>
          <a:xfrm>
            <a:off x="-1071534" y="4609248"/>
            <a:ext cx="3319594" cy="3319580"/>
          </a:xfrm>
          <a:prstGeom prst="arc">
            <a:avLst>
              <a:gd name="adj1" fmla="val 17407656"/>
              <a:gd name="adj2" fmla="val 2099574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1">
            <a:extLst>
              <a:ext uri="{FF2B5EF4-FFF2-40B4-BE49-F238E27FC236}">
                <a16:creationId xmlns:a16="http://schemas.microsoft.com/office/drawing/2014/main" id="{0952283C-91A7-5C4C-D549-A723C0D30FC4}"/>
              </a:ext>
            </a:extLst>
          </p:cNvPr>
          <p:cNvSpPr/>
          <p:nvPr/>
        </p:nvSpPr>
        <p:spPr bwMode="auto">
          <a:xfrm>
            <a:off x="588263" y="1827082"/>
            <a:ext cx="5786879" cy="4441956"/>
          </a:xfrm>
          <a:custGeom>
            <a:avLst/>
            <a:gdLst>
              <a:gd name="connsiteX0" fmla="*/ 0 w 1385887"/>
              <a:gd name="connsiteY0" fmla="*/ 0 h 1385887"/>
              <a:gd name="connsiteX1" fmla="*/ 1385887 w 1385887"/>
              <a:gd name="connsiteY1" fmla="*/ 0 h 1385887"/>
              <a:gd name="connsiteX2" fmla="*/ 1385887 w 1385887"/>
              <a:gd name="connsiteY2" fmla="*/ 1385887 h 1385887"/>
              <a:gd name="connsiteX3" fmla="*/ 0 w 1385887"/>
              <a:gd name="connsiteY3" fmla="*/ 1385887 h 1385887"/>
              <a:gd name="connsiteX4" fmla="*/ 0 w 1385887"/>
              <a:gd name="connsiteY4" fmla="*/ 0 h 1385887"/>
              <a:gd name="connsiteX0" fmla="*/ 1385887 w 1477327"/>
              <a:gd name="connsiteY0" fmla="*/ 0 h 1385887"/>
              <a:gd name="connsiteX1" fmla="*/ 1385887 w 1477327"/>
              <a:gd name="connsiteY1" fmla="*/ 1385887 h 1385887"/>
              <a:gd name="connsiteX2" fmla="*/ 0 w 1477327"/>
              <a:gd name="connsiteY2" fmla="*/ 1385887 h 1385887"/>
              <a:gd name="connsiteX3" fmla="*/ 0 w 1477327"/>
              <a:gd name="connsiteY3" fmla="*/ 0 h 1385887"/>
              <a:gd name="connsiteX4" fmla="*/ 1477327 w 1477327"/>
              <a:gd name="connsiteY4" fmla="*/ 91440 h 1385887"/>
              <a:gd name="connsiteX0" fmla="*/ 1385887 w 1385887"/>
              <a:gd name="connsiteY0" fmla="*/ 0 h 1385887"/>
              <a:gd name="connsiteX1" fmla="*/ 1385887 w 1385887"/>
              <a:gd name="connsiteY1" fmla="*/ 1385887 h 1385887"/>
              <a:gd name="connsiteX2" fmla="*/ 0 w 1385887"/>
              <a:gd name="connsiteY2" fmla="*/ 1385887 h 1385887"/>
              <a:gd name="connsiteX3" fmla="*/ 0 w 1385887"/>
              <a:gd name="connsiteY3" fmla="*/ 0 h 1385887"/>
              <a:gd name="connsiteX0" fmla="*/ 1385887 w 1385887"/>
              <a:gd name="connsiteY0" fmla="*/ 1385887 h 1385887"/>
              <a:gd name="connsiteX1" fmla="*/ 0 w 1385887"/>
              <a:gd name="connsiteY1" fmla="*/ 1385887 h 1385887"/>
              <a:gd name="connsiteX2" fmla="*/ 0 w 1385887"/>
              <a:gd name="connsiteY2" fmla="*/ 0 h 1385887"/>
            </a:gdLst>
            <a:ahLst/>
            <a:cxnLst>
              <a:cxn ang="0">
                <a:pos x="connsiteX0" y="connsiteY0"/>
              </a:cxn>
              <a:cxn ang="0">
                <a:pos x="connsiteX1" y="connsiteY1"/>
              </a:cxn>
              <a:cxn ang="0">
                <a:pos x="connsiteX2" y="connsiteY2"/>
              </a:cxn>
            </a:cxnLst>
            <a:rect l="l" t="t" r="r" b="b"/>
            <a:pathLst>
              <a:path w="1385887" h="1385887">
                <a:moveTo>
                  <a:pt x="1385887" y="1385887"/>
                </a:moveTo>
                <a:lnTo>
                  <a:pt x="0" y="1385887"/>
                </a:lnTo>
                <a:lnTo>
                  <a:pt x="0" y="0"/>
                </a:lnTo>
              </a:path>
            </a:pathLst>
          </a:custGeom>
          <a:ln w="19050" cap="flat" cmpd="sng" algn="ctr">
            <a:solidFill>
              <a:schemeClr val="tx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Arc 16">
            <a:extLst>
              <a:ext uri="{FF2B5EF4-FFF2-40B4-BE49-F238E27FC236}">
                <a16:creationId xmlns:a16="http://schemas.microsoft.com/office/drawing/2014/main" id="{9F5282E6-A0C2-5832-C27B-0D6271C1CD33}"/>
              </a:ext>
            </a:extLst>
          </p:cNvPr>
          <p:cNvSpPr/>
          <p:nvPr/>
        </p:nvSpPr>
        <p:spPr>
          <a:xfrm>
            <a:off x="-2160379" y="3520408"/>
            <a:ext cx="5497284" cy="5497260"/>
          </a:xfrm>
          <a:prstGeom prst="arc">
            <a:avLst>
              <a:gd name="adj1" fmla="val 20306932"/>
              <a:gd name="adj2" fmla="val 20980377"/>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lowchart: Connector 17">
            <a:extLst>
              <a:ext uri="{FF2B5EF4-FFF2-40B4-BE49-F238E27FC236}">
                <a16:creationId xmlns:a16="http://schemas.microsoft.com/office/drawing/2014/main" id="{1001FDAF-21AD-B35F-4FE2-A10EFCBF74B0}"/>
              </a:ext>
            </a:extLst>
          </p:cNvPr>
          <p:cNvSpPr/>
          <p:nvPr/>
        </p:nvSpPr>
        <p:spPr bwMode="auto">
          <a:xfrm>
            <a:off x="3845690" y="457233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19" name="Flowchart: Connector 18">
            <a:extLst>
              <a:ext uri="{FF2B5EF4-FFF2-40B4-BE49-F238E27FC236}">
                <a16:creationId xmlns:a16="http://schemas.microsoft.com/office/drawing/2014/main" id="{0C72B24E-1D67-2313-6D91-251741477E9D}"/>
              </a:ext>
            </a:extLst>
          </p:cNvPr>
          <p:cNvSpPr/>
          <p:nvPr/>
        </p:nvSpPr>
        <p:spPr bwMode="auto">
          <a:xfrm>
            <a:off x="4570774" y="5188649"/>
            <a:ext cx="562109" cy="560426"/>
          </a:xfrm>
          <a:prstGeom prst="flowChartConnector">
            <a:avLst/>
          </a:prstGeom>
          <a:gradFill>
            <a:gsLst>
              <a:gs pos="52000">
                <a:schemeClr val="accent3"/>
              </a:gs>
              <a:gs pos="100000">
                <a:srgbClr val="2A446F"/>
              </a:gs>
            </a:gsLst>
            <a:path path="circle">
              <a:fillToRect l="100000" b="100000"/>
            </a:path>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78D4"/>
              </a:solidFill>
              <a:effectLst/>
              <a:uLnTx/>
              <a:uFillTx/>
              <a:latin typeface="Segoe UI"/>
              <a:ea typeface="+mn-ea"/>
              <a:cs typeface="Segoe UI" pitchFamily="34" charset="0"/>
            </a:endParaRPr>
          </a:p>
        </p:txBody>
      </p:sp>
      <p:sp>
        <p:nvSpPr>
          <p:cNvPr id="20" name="Flowchart: Connector 19">
            <a:extLst>
              <a:ext uri="{FF2B5EF4-FFF2-40B4-BE49-F238E27FC236}">
                <a16:creationId xmlns:a16="http://schemas.microsoft.com/office/drawing/2014/main" id="{DFB251AE-B6B4-2351-C6AB-B9B64C39BD95}"/>
              </a:ext>
            </a:extLst>
          </p:cNvPr>
          <p:cNvSpPr/>
          <p:nvPr/>
        </p:nvSpPr>
        <p:spPr bwMode="auto">
          <a:xfrm>
            <a:off x="1597350" y="2404961"/>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Flowchart: Connector 20">
            <a:extLst>
              <a:ext uri="{FF2B5EF4-FFF2-40B4-BE49-F238E27FC236}">
                <a16:creationId xmlns:a16="http://schemas.microsoft.com/office/drawing/2014/main" id="{73E3306A-B5B4-B321-ED99-313E57E9A185}"/>
              </a:ext>
            </a:extLst>
          </p:cNvPr>
          <p:cNvSpPr/>
          <p:nvPr/>
        </p:nvSpPr>
        <p:spPr bwMode="auto">
          <a:xfrm>
            <a:off x="2542916" y="3068330"/>
            <a:ext cx="562109" cy="560426"/>
          </a:xfrm>
          <a:prstGeom prst="flowChartConnector">
            <a:avLst/>
          </a:prstGeom>
          <a:gradFill flip="none" rotWithShape="1">
            <a:gsLst>
              <a:gs pos="52000">
                <a:schemeClr val="accent2"/>
              </a:gs>
              <a:gs pos="100000">
                <a:srgbClr val="49C5B1"/>
              </a:gs>
            </a:gsLst>
            <a:path path="circle">
              <a:fillToRect l="100000" b="100000"/>
            </a:path>
            <a:tileRect t="-100000" r="-100000"/>
          </a:gradFill>
          <a:ln w="12700">
            <a:solidFill>
              <a:schemeClr val="accent4">
                <a:alpha val="25000"/>
              </a:schemeClr>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7999276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5BED04-8D21-E2D4-66C1-641DCE4542A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B3091E2-31BC-B7A7-4251-05EABC7AF292}"/>
              </a:ext>
            </a:extLst>
          </p:cNvPr>
          <p:cNvSpPr txBox="1"/>
          <p:nvPr/>
        </p:nvSpPr>
        <p:spPr>
          <a:xfrm>
            <a:off x="2936896" y="257886"/>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Segoe UI Semibold"/>
              </a:rPr>
              <a:t>(Web app or Copilot)</a:t>
            </a:r>
          </a:p>
        </p:txBody>
      </p:sp>
      <p:pic>
        <p:nvPicPr>
          <p:cNvPr id="4" name="Picture 2" descr="Microsoft Copilot Studio Pricing 2024">
            <a:extLst>
              <a:ext uri="{FF2B5EF4-FFF2-40B4-BE49-F238E27FC236}">
                <a16:creationId xmlns:a16="http://schemas.microsoft.com/office/drawing/2014/main" id="{FAB06287-E739-BCC6-A2FC-359AD1B48D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85" y="750329"/>
            <a:ext cx="1516097" cy="1516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8E2C49-E160-B712-051E-D22F73878758}"/>
              </a:ext>
            </a:extLst>
          </p:cNvPr>
          <p:cNvSpPr txBox="1"/>
          <p:nvPr/>
        </p:nvSpPr>
        <p:spPr>
          <a:xfrm>
            <a:off x="6242851" y="1641767"/>
            <a:ext cx="2083296"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Completion Model</a:t>
            </a:r>
            <a:endParaRPr kumimoji="0" lang="en-US" sz="1400" b="0" i="0" u="none" strike="noStrike" kern="0" cap="none" spc="0" normalizeH="0" baseline="0" noProof="0">
              <a:ln w="3175">
                <a:noFill/>
              </a:ln>
              <a:solidFill>
                <a:srgbClr val="FFFFFF"/>
              </a:solidFill>
              <a:effectLst/>
              <a:uLnTx/>
              <a:uFillTx/>
              <a:latin typeface="Segoe UI Semibold"/>
              <a:ea typeface="+mn-ea"/>
              <a:cs typeface="Segoe UI Semibold"/>
            </a:endParaRPr>
          </a:p>
        </p:txBody>
      </p:sp>
      <p:pic>
        <p:nvPicPr>
          <p:cNvPr id="6" name="Graphic 5">
            <a:extLst>
              <a:ext uri="{FF2B5EF4-FFF2-40B4-BE49-F238E27FC236}">
                <a16:creationId xmlns:a16="http://schemas.microsoft.com/office/drawing/2014/main" id="{44B74662-BB1B-B2EA-092B-6DE2278B05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3019" y="761823"/>
            <a:ext cx="822960" cy="822960"/>
          </a:xfrm>
          <a:prstGeom prst="rect">
            <a:avLst/>
          </a:prstGeom>
        </p:spPr>
      </p:pic>
      <p:cxnSp>
        <p:nvCxnSpPr>
          <p:cNvPr id="9" name="Straight Arrow Connector 8">
            <a:extLst>
              <a:ext uri="{FF2B5EF4-FFF2-40B4-BE49-F238E27FC236}">
                <a16:creationId xmlns:a16="http://schemas.microsoft.com/office/drawing/2014/main" id="{0EB2D897-ACE1-5816-7A1A-D80E599D8151}"/>
              </a:ext>
            </a:extLst>
          </p:cNvPr>
          <p:cNvCxnSpPr>
            <a:cxnSpLocks/>
          </p:cNvCxnSpPr>
          <p:nvPr/>
        </p:nvCxnSpPr>
        <p:spPr>
          <a:xfrm>
            <a:off x="5062270" y="1411010"/>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10" name="TextBox 9">
            <a:extLst>
              <a:ext uri="{FF2B5EF4-FFF2-40B4-BE49-F238E27FC236}">
                <a16:creationId xmlns:a16="http://schemas.microsoft.com/office/drawing/2014/main" id="{00C3A6CF-21AD-EF9C-AC83-1EF5031D6B12}"/>
              </a:ext>
            </a:extLst>
          </p:cNvPr>
          <p:cNvSpPr txBox="1"/>
          <p:nvPr/>
        </p:nvSpPr>
        <p:spPr>
          <a:xfrm>
            <a:off x="5377266" y="805562"/>
            <a:ext cx="821956"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 + Data</a:t>
            </a:r>
          </a:p>
        </p:txBody>
      </p:sp>
      <p:sp>
        <p:nvSpPr>
          <p:cNvPr id="11" name="TextBox 10">
            <a:extLst>
              <a:ext uri="{FF2B5EF4-FFF2-40B4-BE49-F238E27FC236}">
                <a16:creationId xmlns:a16="http://schemas.microsoft.com/office/drawing/2014/main" id="{49673F64-9AC9-D637-1A36-ADE548ED82AC}"/>
              </a:ext>
            </a:extLst>
          </p:cNvPr>
          <p:cNvSpPr txBox="1"/>
          <p:nvPr/>
        </p:nvSpPr>
        <p:spPr>
          <a:xfrm>
            <a:off x="5394508" y="1411010"/>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cxnSp>
        <p:nvCxnSpPr>
          <p:cNvPr id="12" name="Straight Arrow Connector 11">
            <a:extLst>
              <a:ext uri="{FF2B5EF4-FFF2-40B4-BE49-F238E27FC236}">
                <a16:creationId xmlns:a16="http://schemas.microsoft.com/office/drawing/2014/main" id="{621CF8FE-D583-293B-AFD9-21B8F8208767}"/>
              </a:ext>
            </a:extLst>
          </p:cNvPr>
          <p:cNvCxnSpPr>
            <a:cxnSpLocks/>
          </p:cNvCxnSpPr>
          <p:nvPr/>
        </p:nvCxnSpPr>
        <p:spPr>
          <a:xfrm>
            <a:off x="1326305" y="1598886"/>
            <a:ext cx="1527956" cy="0"/>
          </a:xfrm>
          <a:prstGeom prst="straightConnector1">
            <a:avLst/>
          </a:prstGeom>
          <a:noFill/>
          <a:ln w="19050" cap="flat" cmpd="sng" algn="ctr">
            <a:solidFill>
              <a:schemeClr val="tx1"/>
            </a:solidFill>
            <a:prstDash val="solid"/>
            <a:round/>
            <a:headEnd type="none" w="med" len="med"/>
            <a:tailEnd type="arrow" w="med" len="med"/>
          </a:ln>
          <a:effectLst/>
        </p:spPr>
      </p:cxnSp>
      <p:sp>
        <p:nvSpPr>
          <p:cNvPr id="2" name="Rectangle: Rounded Corners 1">
            <a:extLst>
              <a:ext uri="{FF2B5EF4-FFF2-40B4-BE49-F238E27FC236}">
                <a16:creationId xmlns:a16="http://schemas.microsoft.com/office/drawing/2014/main" id="{A98678F0-87C2-090E-FD43-2E40CFB765BF}"/>
              </a:ext>
            </a:extLst>
          </p:cNvPr>
          <p:cNvSpPr/>
          <p:nvPr/>
        </p:nvSpPr>
        <p:spPr bwMode="auto">
          <a:xfrm>
            <a:off x="4111583" y="4185143"/>
            <a:ext cx="1032197" cy="2343035"/>
          </a:xfrm>
          <a:prstGeom prst="roundRect">
            <a:avLst>
              <a:gd name="adj" fmla="val 5751"/>
            </a:avLst>
          </a:prstGeom>
          <a:solidFill>
            <a:schemeClr val="bg1">
              <a:lumMod val="10000"/>
              <a:lumOff val="90000"/>
            </a:schemeClr>
          </a:solidFill>
          <a:ln w="12700" cap="flat" cmpd="sng" algn="ctr">
            <a:gradFill>
              <a:gsLst>
                <a:gs pos="67000">
                  <a:srgbClr val="C03BC4"/>
                </a:gs>
                <a:gs pos="33000">
                  <a:srgbClr val="0078D4"/>
                </a:gs>
                <a:gs pos="0">
                  <a:srgbClr val="49C5B1"/>
                </a:gs>
                <a:gs pos="100000">
                  <a:srgbClr val="FF5C39"/>
                </a:gs>
              </a:gsLst>
              <a:lin ang="5400000" scaled="1"/>
            </a:gradFill>
            <a:prstDash val="solid"/>
            <a:headEnd type="none" w="med" len="med"/>
            <a:tailEnd type="none" w="med" len="med"/>
          </a:ln>
          <a:effectLst>
            <a:outerShdw blurRad="76200" dist="25400" dir="2700000" algn="tl" rotWithShape="0">
              <a:prstClr val="black">
                <a:alpha val="22000"/>
              </a:prstClr>
            </a:outerShdw>
          </a:effectLst>
        </p:spPr>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7" name="TextBox 6">
            <a:extLst>
              <a:ext uri="{FF2B5EF4-FFF2-40B4-BE49-F238E27FC236}">
                <a16:creationId xmlns:a16="http://schemas.microsoft.com/office/drawing/2014/main" id="{6737CCE1-EAB6-06DC-634D-53D9A3D161DD}"/>
              </a:ext>
            </a:extLst>
          </p:cNvPr>
          <p:cNvSpPr txBox="1"/>
          <p:nvPr/>
        </p:nvSpPr>
        <p:spPr>
          <a:xfrm>
            <a:off x="4103216" y="3883361"/>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Data Source</a:t>
            </a:r>
          </a:p>
        </p:txBody>
      </p:sp>
      <p:pic>
        <p:nvPicPr>
          <p:cNvPr id="8" name="Graphic 7" descr="Azure SQL Database icon">
            <a:extLst>
              <a:ext uri="{FF2B5EF4-FFF2-40B4-BE49-F238E27FC236}">
                <a16:creationId xmlns:a16="http://schemas.microsoft.com/office/drawing/2014/main" id="{C12790A6-3322-8C44-3F6A-8174F55EE80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35694" y="5959932"/>
            <a:ext cx="431444" cy="431443"/>
          </a:xfrm>
          <a:prstGeom prst="rect">
            <a:avLst/>
          </a:prstGeom>
        </p:spPr>
      </p:pic>
      <p:pic>
        <p:nvPicPr>
          <p:cNvPr id="13" name="Graphic 12" descr="Azure Cosmos DB logo">
            <a:extLst>
              <a:ext uri="{FF2B5EF4-FFF2-40B4-BE49-F238E27FC236}">
                <a16:creationId xmlns:a16="http://schemas.microsoft.com/office/drawing/2014/main" id="{B4CEE634-3ED1-491A-04DE-627A075975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51441" y="4511709"/>
            <a:ext cx="437793" cy="437793"/>
          </a:xfrm>
          <a:prstGeom prst="rect">
            <a:avLst/>
          </a:prstGeom>
        </p:spPr>
      </p:pic>
      <p:pic>
        <p:nvPicPr>
          <p:cNvPr id="14" name="Graphic 13" descr="Azure DB for PostgreSQL logo">
            <a:extLst>
              <a:ext uri="{FF2B5EF4-FFF2-40B4-BE49-F238E27FC236}">
                <a16:creationId xmlns:a16="http://schemas.microsoft.com/office/drawing/2014/main" id="{CFBE48A8-7E86-DBB0-5D32-D0FFBA1FC1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20305" y="5153065"/>
            <a:ext cx="526586" cy="526586"/>
          </a:xfrm>
          <a:prstGeom prst="rect">
            <a:avLst/>
          </a:prstGeom>
        </p:spPr>
      </p:pic>
      <p:sp>
        <p:nvSpPr>
          <p:cNvPr id="15" name="TextBox 14">
            <a:extLst>
              <a:ext uri="{FF2B5EF4-FFF2-40B4-BE49-F238E27FC236}">
                <a16:creationId xmlns:a16="http://schemas.microsoft.com/office/drawing/2014/main" id="{556B0CA3-FC50-6D8D-0488-439182D753C2}"/>
              </a:ext>
            </a:extLst>
          </p:cNvPr>
          <p:cNvSpPr txBox="1"/>
          <p:nvPr/>
        </p:nvSpPr>
        <p:spPr>
          <a:xfrm>
            <a:off x="1616713" y="133987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a:t>
            </a:r>
          </a:p>
        </p:txBody>
      </p:sp>
      <p:cxnSp>
        <p:nvCxnSpPr>
          <p:cNvPr id="16" name="Straight Arrow Connector 15">
            <a:extLst>
              <a:ext uri="{FF2B5EF4-FFF2-40B4-BE49-F238E27FC236}">
                <a16:creationId xmlns:a16="http://schemas.microsoft.com/office/drawing/2014/main" id="{016746CA-00FF-76BE-3F1E-44ECFCF2CAAC}"/>
              </a:ext>
            </a:extLst>
          </p:cNvPr>
          <p:cNvCxnSpPr>
            <a:cxnSpLocks/>
          </p:cNvCxnSpPr>
          <p:nvPr/>
        </p:nvCxnSpPr>
        <p:spPr>
          <a:xfrm>
            <a:off x="5092042" y="1042044"/>
            <a:ext cx="1527956" cy="0"/>
          </a:xfrm>
          <a:prstGeom prst="straightConnector1">
            <a:avLst/>
          </a:prstGeom>
          <a:noFill/>
          <a:ln w="19050" cap="flat" cmpd="sng" algn="ctr">
            <a:solidFill>
              <a:schemeClr val="tx1"/>
            </a:solidFill>
            <a:prstDash val="solid"/>
            <a:round/>
            <a:headEnd type="none" w="med" len="med"/>
            <a:tailEnd type="arrow" w="med" len="med"/>
          </a:ln>
          <a:effectLst/>
        </p:spPr>
      </p:cxnSp>
      <p:pic>
        <p:nvPicPr>
          <p:cNvPr id="18" name="Graphic 17" descr="User with solid fill">
            <a:extLst>
              <a:ext uri="{FF2B5EF4-FFF2-40B4-BE49-F238E27FC236}">
                <a16:creationId xmlns:a16="http://schemas.microsoft.com/office/drawing/2014/main" id="{B6B25DEC-E093-16DA-4588-A387F164B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972" y="1141779"/>
            <a:ext cx="914400" cy="914400"/>
          </a:xfrm>
          <a:prstGeom prst="rect">
            <a:avLst/>
          </a:prstGeom>
        </p:spPr>
      </p:pic>
      <p:cxnSp>
        <p:nvCxnSpPr>
          <p:cNvPr id="19" name="Straight Arrow Connector 18">
            <a:extLst>
              <a:ext uri="{FF2B5EF4-FFF2-40B4-BE49-F238E27FC236}">
                <a16:creationId xmlns:a16="http://schemas.microsoft.com/office/drawing/2014/main" id="{D4B0994A-FA6F-9C50-0FA6-05DA05A34D0B}"/>
              </a:ext>
            </a:extLst>
          </p:cNvPr>
          <p:cNvCxnSpPr>
            <a:cxnSpLocks/>
          </p:cNvCxnSpPr>
          <p:nvPr/>
        </p:nvCxnSpPr>
        <p:spPr>
          <a:xfrm>
            <a:off x="3229135" y="2279423"/>
            <a:ext cx="444986" cy="2988989"/>
          </a:xfrm>
          <a:prstGeom prst="straightConnector1">
            <a:avLst/>
          </a:prstGeom>
          <a:noFill/>
          <a:ln w="19050" cap="flat" cmpd="sng" algn="ctr">
            <a:solidFill>
              <a:schemeClr val="tx1"/>
            </a:solidFill>
            <a:prstDash val="solid"/>
            <a:round/>
            <a:headEnd type="arrow" w="med" len="med"/>
            <a:tailEnd type="none" w="med" len="med"/>
          </a:ln>
          <a:effectLst/>
        </p:spPr>
      </p:cxnSp>
      <p:sp>
        <p:nvSpPr>
          <p:cNvPr id="22" name="TextBox 21">
            <a:extLst>
              <a:ext uri="{FF2B5EF4-FFF2-40B4-BE49-F238E27FC236}">
                <a16:creationId xmlns:a16="http://schemas.microsoft.com/office/drawing/2014/main" id="{57DD30AF-FAF0-AECA-C2B1-4F768E48D939}"/>
              </a:ext>
            </a:extLst>
          </p:cNvPr>
          <p:cNvSpPr txBox="1"/>
          <p:nvPr/>
        </p:nvSpPr>
        <p:spPr>
          <a:xfrm rot="4879969">
            <a:off x="2688465" y="3419850"/>
            <a:ext cx="1677521"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Relevant  Data</a:t>
            </a:r>
          </a:p>
        </p:txBody>
      </p:sp>
      <p:cxnSp>
        <p:nvCxnSpPr>
          <p:cNvPr id="23" name="Straight Arrow Connector 22">
            <a:extLst>
              <a:ext uri="{FF2B5EF4-FFF2-40B4-BE49-F238E27FC236}">
                <a16:creationId xmlns:a16="http://schemas.microsoft.com/office/drawing/2014/main" id="{0DF4CF35-089B-61E9-E519-6EA8BF241DD8}"/>
              </a:ext>
            </a:extLst>
          </p:cNvPr>
          <p:cNvCxnSpPr>
            <a:cxnSpLocks/>
          </p:cNvCxnSpPr>
          <p:nvPr/>
        </p:nvCxnSpPr>
        <p:spPr>
          <a:xfrm>
            <a:off x="1342041" y="1802699"/>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24" name="TextBox 23">
            <a:extLst>
              <a:ext uri="{FF2B5EF4-FFF2-40B4-BE49-F238E27FC236}">
                <a16:creationId xmlns:a16="http://schemas.microsoft.com/office/drawing/2014/main" id="{AAC3DA90-13FE-4BB4-96D0-FB8BCE457FA5}"/>
              </a:ext>
            </a:extLst>
          </p:cNvPr>
          <p:cNvSpPr txBox="1"/>
          <p:nvPr/>
        </p:nvSpPr>
        <p:spPr>
          <a:xfrm>
            <a:off x="1645796" y="1831037"/>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Response</a:t>
            </a:r>
          </a:p>
        </p:txBody>
      </p:sp>
      <p:sp>
        <p:nvSpPr>
          <p:cNvPr id="26" name="TextBox 25">
            <a:extLst>
              <a:ext uri="{FF2B5EF4-FFF2-40B4-BE49-F238E27FC236}">
                <a16:creationId xmlns:a16="http://schemas.microsoft.com/office/drawing/2014/main" id="{523C17B4-017C-8E67-35BC-BED19844BDF7}"/>
              </a:ext>
            </a:extLst>
          </p:cNvPr>
          <p:cNvSpPr txBox="1"/>
          <p:nvPr/>
        </p:nvSpPr>
        <p:spPr>
          <a:xfrm rot="19471872">
            <a:off x="5420964" y="4040998"/>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Data</a:t>
            </a:r>
          </a:p>
        </p:txBody>
      </p:sp>
      <p:cxnSp>
        <p:nvCxnSpPr>
          <p:cNvPr id="27" name="Straight Arrow Connector 26">
            <a:extLst>
              <a:ext uri="{FF2B5EF4-FFF2-40B4-BE49-F238E27FC236}">
                <a16:creationId xmlns:a16="http://schemas.microsoft.com/office/drawing/2014/main" id="{7CE475C4-D83B-8DCA-181A-F29BA9DFB800}"/>
              </a:ext>
            </a:extLst>
          </p:cNvPr>
          <p:cNvCxnSpPr>
            <a:cxnSpLocks/>
          </p:cNvCxnSpPr>
          <p:nvPr/>
        </p:nvCxnSpPr>
        <p:spPr>
          <a:xfrm flipV="1">
            <a:off x="5257064" y="3799956"/>
            <a:ext cx="1499984" cy="908649"/>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28" name="Straight Arrow Connector 27">
            <a:extLst>
              <a:ext uri="{FF2B5EF4-FFF2-40B4-BE49-F238E27FC236}">
                <a16:creationId xmlns:a16="http://schemas.microsoft.com/office/drawing/2014/main" id="{ACA4FE17-9D58-10E2-28C1-0CBAB46262A0}"/>
              </a:ext>
            </a:extLst>
          </p:cNvPr>
          <p:cNvCxnSpPr>
            <a:cxnSpLocks/>
          </p:cNvCxnSpPr>
          <p:nvPr/>
        </p:nvCxnSpPr>
        <p:spPr>
          <a:xfrm flipV="1">
            <a:off x="5229092" y="3984771"/>
            <a:ext cx="1643927" cy="1043955"/>
          </a:xfrm>
          <a:prstGeom prst="straightConnector1">
            <a:avLst/>
          </a:prstGeom>
          <a:noFill/>
          <a:ln w="19050" cap="flat" cmpd="sng" algn="ctr">
            <a:solidFill>
              <a:schemeClr val="tx1"/>
            </a:solidFill>
            <a:prstDash val="solid"/>
            <a:round/>
            <a:headEnd type="arrow" w="med" len="med"/>
            <a:tailEnd type="none" w="med" len="med"/>
          </a:ln>
          <a:effectLst/>
        </p:spPr>
      </p:cxnSp>
      <p:sp>
        <p:nvSpPr>
          <p:cNvPr id="29" name="TextBox 28">
            <a:extLst>
              <a:ext uri="{FF2B5EF4-FFF2-40B4-BE49-F238E27FC236}">
                <a16:creationId xmlns:a16="http://schemas.microsoft.com/office/drawing/2014/main" id="{ACA36C5A-C71C-C46C-D8BA-4ABC71BB759F}"/>
              </a:ext>
            </a:extLst>
          </p:cNvPr>
          <p:cNvSpPr txBox="1"/>
          <p:nvPr/>
        </p:nvSpPr>
        <p:spPr>
          <a:xfrm rot="19665354">
            <a:off x="5377332" y="4316865"/>
            <a:ext cx="111720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Embedding</a:t>
            </a:r>
          </a:p>
        </p:txBody>
      </p:sp>
      <p:sp>
        <p:nvSpPr>
          <p:cNvPr id="30" name="TextBox 29">
            <a:extLst>
              <a:ext uri="{FF2B5EF4-FFF2-40B4-BE49-F238E27FC236}">
                <a16:creationId xmlns:a16="http://schemas.microsoft.com/office/drawing/2014/main" id="{7EAFF2FC-A453-3CB7-6F0C-4710FEA90F1F}"/>
              </a:ext>
            </a:extLst>
          </p:cNvPr>
          <p:cNvSpPr txBox="1"/>
          <p:nvPr/>
        </p:nvSpPr>
        <p:spPr>
          <a:xfrm>
            <a:off x="6614506" y="3964768"/>
            <a:ext cx="208329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Semibold"/>
              </a:rPr>
              <a:t>Embedding Model</a:t>
            </a:r>
            <a:endParaRPr kumimoji="0" lang="en-US" sz="1400" b="0" i="0" u="none" strike="noStrike" kern="0" cap="none" spc="0" normalizeH="0" baseline="0" noProof="0" dirty="0">
              <a:ln w="3175">
                <a:noFill/>
              </a:ln>
              <a:solidFill>
                <a:srgbClr val="FFFFFF"/>
              </a:solidFill>
              <a:effectLst/>
              <a:uLnTx/>
              <a:uFillTx/>
              <a:latin typeface="Segoe UI Semibold"/>
              <a:ea typeface="+mn-ea"/>
              <a:cs typeface="Segoe UI Semibold"/>
            </a:endParaRPr>
          </a:p>
        </p:txBody>
      </p:sp>
      <p:pic>
        <p:nvPicPr>
          <p:cNvPr id="31" name="Graphic 30">
            <a:extLst>
              <a:ext uri="{FF2B5EF4-FFF2-40B4-BE49-F238E27FC236}">
                <a16:creationId xmlns:a16="http://schemas.microsoft.com/office/drawing/2014/main" id="{0D929243-8B51-223E-5350-7AF1CE4D3D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44674" y="3084824"/>
            <a:ext cx="822960" cy="822960"/>
          </a:xfrm>
          <a:prstGeom prst="rect">
            <a:avLst/>
          </a:prstGeom>
        </p:spPr>
      </p:pic>
      <p:sp>
        <p:nvSpPr>
          <p:cNvPr id="32" name="TextBox 31">
            <a:extLst>
              <a:ext uri="{FF2B5EF4-FFF2-40B4-BE49-F238E27FC236}">
                <a16:creationId xmlns:a16="http://schemas.microsoft.com/office/drawing/2014/main" id="{FEF93178-8BB4-DB2D-D1F2-EF44BA22821F}"/>
              </a:ext>
            </a:extLst>
          </p:cNvPr>
          <p:cNvSpPr txBox="1"/>
          <p:nvPr/>
        </p:nvSpPr>
        <p:spPr>
          <a:xfrm rot="1547733">
            <a:off x="5387942" y="2014576"/>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a:t>
            </a:r>
          </a:p>
        </p:txBody>
      </p:sp>
      <p:cxnSp>
        <p:nvCxnSpPr>
          <p:cNvPr id="33" name="Straight Arrow Connector 32">
            <a:extLst>
              <a:ext uri="{FF2B5EF4-FFF2-40B4-BE49-F238E27FC236}">
                <a16:creationId xmlns:a16="http://schemas.microsoft.com/office/drawing/2014/main" id="{E28840B7-7456-F920-2887-FDC31FAF8682}"/>
              </a:ext>
            </a:extLst>
          </p:cNvPr>
          <p:cNvCxnSpPr>
            <a:cxnSpLocks/>
          </p:cNvCxnSpPr>
          <p:nvPr/>
        </p:nvCxnSpPr>
        <p:spPr>
          <a:xfrm>
            <a:off x="4716725" y="1703810"/>
            <a:ext cx="2024600" cy="1107787"/>
          </a:xfrm>
          <a:prstGeom prst="straightConnector1">
            <a:avLst/>
          </a:prstGeom>
          <a:noFill/>
          <a:ln w="19050" cap="flat" cmpd="sng" algn="ctr">
            <a:solidFill>
              <a:schemeClr val="tx1"/>
            </a:solidFill>
            <a:prstDash val="solid"/>
            <a:round/>
            <a:headEnd type="none" w="med" len="med"/>
            <a:tailEnd type="arrow" w="med" len="med"/>
          </a:ln>
          <a:effectLst/>
        </p:spPr>
      </p:cxnSp>
      <p:cxnSp>
        <p:nvCxnSpPr>
          <p:cNvPr id="34" name="Straight Arrow Connector 33">
            <a:extLst>
              <a:ext uri="{FF2B5EF4-FFF2-40B4-BE49-F238E27FC236}">
                <a16:creationId xmlns:a16="http://schemas.microsoft.com/office/drawing/2014/main" id="{DBC3CEC8-980C-A5D3-129E-B2BCF0603EF4}"/>
              </a:ext>
            </a:extLst>
          </p:cNvPr>
          <p:cNvCxnSpPr>
            <a:cxnSpLocks/>
          </p:cNvCxnSpPr>
          <p:nvPr/>
        </p:nvCxnSpPr>
        <p:spPr>
          <a:xfrm>
            <a:off x="4593210" y="1881867"/>
            <a:ext cx="2134882" cy="1190460"/>
          </a:xfrm>
          <a:prstGeom prst="straightConnector1">
            <a:avLst/>
          </a:prstGeom>
          <a:noFill/>
          <a:ln w="19050" cap="flat" cmpd="sng" algn="ctr">
            <a:solidFill>
              <a:schemeClr val="tx1"/>
            </a:solidFill>
            <a:prstDash val="solid"/>
            <a:round/>
            <a:headEnd type="arrow" w="med" len="med"/>
            <a:tailEnd type="none" w="med" len="med"/>
          </a:ln>
          <a:effectLst/>
        </p:spPr>
      </p:cxnSp>
      <p:sp>
        <p:nvSpPr>
          <p:cNvPr id="35" name="TextBox 34">
            <a:extLst>
              <a:ext uri="{FF2B5EF4-FFF2-40B4-BE49-F238E27FC236}">
                <a16:creationId xmlns:a16="http://schemas.microsoft.com/office/drawing/2014/main" id="{9FE29D5B-7CC0-4848-3EBE-4DD6702444FA}"/>
              </a:ext>
            </a:extLst>
          </p:cNvPr>
          <p:cNvSpPr txBox="1"/>
          <p:nvPr/>
        </p:nvSpPr>
        <p:spPr>
          <a:xfrm rot="1787295">
            <a:off x="4891704" y="2554448"/>
            <a:ext cx="1645368"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 Embedding</a:t>
            </a:r>
          </a:p>
        </p:txBody>
      </p:sp>
      <p:sp>
        <p:nvSpPr>
          <p:cNvPr id="39" name="TextBox 38">
            <a:extLst>
              <a:ext uri="{FF2B5EF4-FFF2-40B4-BE49-F238E27FC236}">
                <a16:creationId xmlns:a16="http://schemas.microsoft.com/office/drawing/2014/main" id="{3882FBB8-9C9F-2864-746B-994FF14352CC}"/>
              </a:ext>
            </a:extLst>
          </p:cNvPr>
          <p:cNvSpPr txBox="1"/>
          <p:nvPr/>
        </p:nvSpPr>
        <p:spPr>
          <a:xfrm rot="4940706">
            <a:off x="2834348" y="3292658"/>
            <a:ext cx="1892649"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Prompt Embedding</a:t>
            </a:r>
          </a:p>
        </p:txBody>
      </p:sp>
      <p:cxnSp>
        <p:nvCxnSpPr>
          <p:cNvPr id="40" name="Straight Arrow Connector 39">
            <a:extLst>
              <a:ext uri="{FF2B5EF4-FFF2-40B4-BE49-F238E27FC236}">
                <a16:creationId xmlns:a16="http://schemas.microsoft.com/office/drawing/2014/main" id="{0036D6BE-8E27-719E-04B3-FD00C275CB60}"/>
              </a:ext>
            </a:extLst>
          </p:cNvPr>
          <p:cNvCxnSpPr>
            <a:cxnSpLocks/>
          </p:cNvCxnSpPr>
          <p:nvPr/>
        </p:nvCxnSpPr>
        <p:spPr>
          <a:xfrm>
            <a:off x="3465199" y="2278796"/>
            <a:ext cx="404434" cy="2670706"/>
          </a:xfrm>
          <a:prstGeom prst="straightConnector1">
            <a:avLst/>
          </a:prstGeom>
          <a:noFill/>
          <a:ln w="19050" cap="flat" cmpd="sng" algn="ctr">
            <a:solidFill>
              <a:schemeClr val="tx1"/>
            </a:solidFill>
            <a:prstDash val="solid"/>
            <a:round/>
            <a:headEnd type="none" w="med" len="med"/>
            <a:tailEnd type="arrow" w="med" len="med"/>
          </a:ln>
          <a:effectLst/>
        </p:spPr>
      </p:cxnSp>
      <p:pic>
        <p:nvPicPr>
          <p:cNvPr id="46" name="Graphic 45" descr="Research with solid fill">
            <a:extLst>
              <a:ext uri="{FF2B5EF4-FFF2-40B4-BE49-F238E27FC236}">
                <a16:creationId xmlns:a16="http://schemas.microsoft.com/office/drawing/2014/main" id="{A943053D-E488-286E-297D-566871CCADC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083832" y="5363175"/>
            <a:ext cx="914400" cy="914400"/>
          </a:xfrm>
          <a:prstGeom prst="rect">
            <a:avLst/>
          </a:prstGeom>
        </p:spPr>
      </p:pic>
    </p:spTree>
    <p:extLst>
      <p:ext uri="{BB962C8B-B14F-4D97-AF65-F5344CB8AC3E}">
        <p14:creationId xmlns:p14="http://schemas.microsoft.com/office/powerpoint/2010/main" val="1040322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down)">
                                      <p:cBhvr>
                                        <p:cTn id="7" dur="500"/>
                                        <p:tgtEl>
                                          <p:spTgt spid="2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right)">
                                      <p:cBhvr>
                                        <p:cTn id="15" dur="500"/>
                                        <p:tgtEl>
                                          <p:spTgt spid="28"/>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wipe(right)">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wipe(down)">
                                      <p:cBhvr>
                                        <p:cTn id="31" dur="500"/>
                                        <p:tgtEl>
                                          <p:spTgt spid="33"/>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down)">
                                      <p:cBhvr>
                                        <p:cTn id="34" dur="500"/>
                                        <p:tgtEl>
                                          <p:spTgt spid="3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ipe(right)">
                                      <p:cBhvr>
                                        <p:cTn id="39" dur="500"/>
                                        <p:tgtEl>
                                          <p:spTgt spid="34"/>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righ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down)">
                                      <p:cBhvr>
                                        <p:cTn id="47" dur="500"/>
                                        <p:tgtEl>
                                          <p:spTgt spid="4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9"/>
                                        </p:tgtEl>
                                        <p:attrNameLst>
                                          <p:attrName>style.visibility</p:attrName>
                                        </p:attrNameLst>
                                      </p:cBhvr>
                                      <p:to>
                                        <p:strVal val="visible"/>
                                      </p:to>
                                    </p:set>
                                    <p:animEffect transition="in" filter="wipe(down)">
                                      <p:cBhvr>
                                        <p:cTn id="50" dur="500"/>
                                        <p:tgtEl>
                                          <p:spTgt spid="3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childTnLst>
                          </p:cTn>
                        </p:par>
                        <p:par>
                          <p:cTn id="55" fill="hold">
                            <p:stCondLst>
                              <p:cond delay="0"/>
                            </p:stCondLst>
                            <p:childTnLst>
                              <p:par>
                                <p:cTn id="56" presetID="45" presetClass="entr" presetSubtype="0" fill="hold" nodeType="after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2000"/>
                                        <p:tgtEl>
                                          <p:spTgt spid="46"/>
                                        </p:tgtEl>
                                      </p:cBhvr>
                                    </p:animEffect>
                                    <p:anim calcmode="lin" valueType="num">
                                      <p:cBhvr>
                                        <p:cTn id="59" dur="2000" fill="hold"/>
                                        <p:tgtEl>
                                          <p:spTgt spid="46"/>
                                        </p:tgtEl>
                                        <p:attrNameLst>
                                          <p:attrName>ppt_w</p:attrName>
                                        </p:attrNameLst>
                                      </p:cBhvr>
                                      <p:tavLst>
                                        <p:tav tm="0" fmla="#ppt_w*sin(2.5*pi*$)">
                                          <p:val>
                                            <p:fltVal val="0"/>
                                          </p:val>
                                        </p:tav>
                                        <p:tav tm="100000">
                                          <p:val>
                                            <p:fltVal val="1"/>
                                          </p:val>
                                        </p:tav>
                                      </p:tavLst>
                                    </p:anim>
                                    <p:anim calcmode="lin" valueType="num">
                                      <p:cBhvr>
                                        <p:cTn id="60"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nodeType="clickEffect">
                                  <p:stCondLst>
                                    <p:cond delay="0"/>
                                  </p:stCondLst>
                                  <p:childTnLst>
                                    <p:animEffect transition="out" filter="fade">
                                      <p:cBhvr>
                                        <p:cTn id="64" dur="500"/>
                                        <p:tgtEl>
                                          <p:spTgt spid="46"/>
                                        </p:tgtEl>
                                      </p:cBhvr>
                                    </p:animEffect>
                                    <p:set>
                                      <p:cBhvr>
                                        <p:cTn id="65" dur="1" fill="hold">
                                          <p:stCondLst>
                                            <p:cond delay="499"/>
                                          </p:stCondLst>
                                        </p:cTn>
                                        <p:tgtEl>
                                          <p:spTgt spid="46"/>
                                        </p:tgtEl>
                                        <p:attrNameLst>
                                          <p:attrName>style.visibility</p:attrName>
                                        </p:attrNameLst>
                                      </p:cBhvr>
                                      <p:to>
                                        <p:strVal val="hidden"/>
                                      </p:to>
                                    </p:set>
                                  </p:childTnLst>
                                </p:cTn>
                              </p:par>
                            </p:childTnLst>
                          </p:cTn>
                        </p:par>
                        <p:par>
                          <p:cTn id="66" fill="hold">
                            <p:stCondLst>
                              <p:cond delay="500"/>
                            </p:stCondLst>
                            <p:childTnLst>
                              <p:par>
                                <p:cTn id="67" presetID="1" presetClass="entr" presetSubtype="0" fill="hold" grpId="0" nodeType="after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wipe(down)">
                                      <p:cBhvr>
                                        <p:cTn id="75" dur="500"/>
                                        <p:tgtEl>
                                          <p:spTgt spid="16"/>
                                        </p:tgtEl>
                                      </p:cBhvr>
                                    </p:animEffect>
                                  </p:childTnLst>
                                </p:cTn>
                              </p:par>
                              <p:par>
                                <p:cTn id="76" presetID="22" presetClass="entr" presetSubtype="4"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wipe(down)">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2" fill="hold" nodeType="click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right)">
                                      <p:cBhvr>
                                        <p:cTn id="83" dur="500"/>
                                        <p:tgtEl>
                                          <p:spTgt spid="9"/>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11"/>
                                        </p:tgtEl>
                                        <p:attrNameLst>
                                          <p:attrName>style.visibility</p:attrName>
                                        </p:attrNameLst>
                                      </p:cBhvr>
                                      <p:to>
                                        <p:strVal val="visible"/>
                                      </p:to>
                                    </p:set>
                                    <p:animEffect transition="in" filter="wipe(right)">
                                      <p:cBhvr>
                                        <p:cTn id="86" dur="500"/>
                                        <p:tgtEl>
                                          <p:spTgt spid="1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2" fill="hold" nodeType="click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wipe(right)">
                                      <p:cBhvr>
                                        <p:cTn id="91" dur="500"/>
                                        <p:tgtEl>
                                          <p:spTgt spid="23"/>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24"/>
                                        </p:tgtEl>
                                        <p:attrNameLst>
                                          <p:attrName>style.visibility</p:attrName>
                                        </p:attrNameLst>
                                      </p:cBhvr>
                                      <p:to>
                                        <p:strVal val="visible"/>
                                      </p:to>
                                    </p:set>
                                    <p:animEffect transition="in" filter="wipe(right)">
                                      <p:cBhvr>
                                        <p:cTn id="9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22" grpId="0"/>
      <p:bldP spid="24" grpId="0"/>
      <p:bldP spid="26" grpId="0"/>
      <p:bldP spid="29" grpId="0"/>
      <p:bldP spid="32" grpId="0"/>
      <p:bldP spid="35"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7B3CC3-0F74-8BF8-D3A7-686C2BB94D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4B7897-95C0-D157-ED28-F9DEE9BD8832}"/>
              </a:ext>
            </a:extLst>
          </p:cNvPr>
          <p:cNvSpPr>
            <a:spLocks noGrp="1"/>
          </p:cNvSpPr>
          <p:nvPr>
            <p:ph type="title"/>
          </p:nvPr>
        </p:nvSpPr>
        <p:spPr>
          <a:xfrm>
            <a:off x="747488" y="1918916"/>
            <a:ext cx="6317343" cy="615553"/>
          </a:xfrm>
        </p:spPr>
        <p:txBody>
          <a:bodyPr/>
          <a:lstStyle/>
          <a:p>
            <a:r>
              <a:rPr lang="en-US" dirty="0"/>
              <a:t>Three Objectives </a:t>
            </a:r>
          </a:p>
        </p:txBody>
      </p:sp>
      <p:sp>
        <p:nvSpPr>
          <p:cNvPr id="3" name="Oval 2">
            <a:extLst>
              <a:ext uri="{FF2B5EF4-FFF2-40B4-BE49-F238E27FC236}">
                <a16:creationId xmlns:a16="http://schemas.microsoft.com/office/drawing/2014/main" id="{A03D7A50-C131-474A-4B30-CAF93DF17D0C}"/>
              </a:ext>
            </a:extLst>
          </p:cNvPr>
          <p:cNvSpPr/>
          <p:nvPr/>
        </p:nvSpPr>
        <p:spPr>
          <a:xfrm>
            <a:off x="1149531" y="2795452"/>
            <a:ext cx="836023" cy="796834"/>
          </a:xfrm>
          <a:prstGeom prst="ellipse">
            <a:avLst/>
          </a:prstGeom>
          <a:solidFill>
            <a:srgbClr val="A348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1</a:t>
            </a:r>
          </a:p>
        </p:txBody>
      </p:sp>
      <p:sp>
        <p:nvSpPr>
          <p:cNvPr id="4" name="Oval 3">
            <a:extLst>
              <a:ext uri="{FF2B5EF4-FFF2-40B4-BE49-F238E27FC236}">
                <a16:creationId xmlns:a16="http://schemas.microsoft.com/office/drawing/2014/main" id="{7175EDF1-53D4-3C05-BD68-2FE7BA61692C}"/>
              </a:ext>
            </a:extLst>
          </p:cNvPr>
          <p:cNvSpPr/>
          <p:nvPr/>
        </p:nvSpPr>
        <p:spPr>
          <a:xfrm>
            <a:off x="1092924" y="3983760"/>
            <a:ext cx="836023" cy="796834"/>
          </a:xfrm>
          <a:prstGeom prst="ellipse">
            <a:avLst/>
          </a:prstGeom>
          <a:solidFill>
            <a:srgbClr val="8052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2</a:t>
            </a:r>
          </a:p>
        </p:txBody>
      </p:sp>
      <p:sp>
        <p:nvSpPr>
          <p:cNvPr id="5" name="Oval 4">
            <a:extLst>
              <a:ext uri="{FF2B5EF4-FFF2-40B4-BE49-F238E27FC236}">
                <a16:creationId xmlns:a16="http://schemas.microsoft.com/office/drawing/2014/main" id="{7D50366E-3A26-C272-6A43-7597114DE91B}"/>
              </a:ext>
            </a:extLst>
          </p:cNvPr>
          <p:cNvSpPr/>
          <p:nvPr/>
        </p:nvSpPr>
        <p:spPr>
          <a:xfrm>
            <a:off x="1092924" y="5172069"/>
            <a:ext cx="836023" cy="796834"/>
          </a:xfrm>
          <a:prstGeom prst="ellipse">
            <a:avLst/>
          </a:prstGeom>
          <a:solidFill>
            <a:srgbClr val="7755C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3</a:t>
            </a:r>
          </a:p>
        </p:txBody>
      </p:sp>
      <p:sp>
        <p:nvSpPr>
          <p:cNvPr id="6" name="Title 1">
            <a:extLst>
              <a:ext uri="{FF2B5EF4-FFF2-40B4-BE49-F238E27FC236}">
                <a16:creationId xmlns:a16="http://schemas.microsoft.com/office/drawing/2014/main" id="{FDFF8818-3746-DECF-25AB-097121FC0DB8}"/>
              </a:ext>
            </a:extLst>
          </p:cNvPr>
          <p:cNvSpPr txBox="1">
            <a:spLocks/>
          </p:cNvSpPr>
          <p:nvPr/>
        </p:nvSpPr>
        <p:spPr bwMode="white">
          <a:xfrm>
            <a:off x="2365104" y="2824537"/>
            <a:ext cx="4303485" cy="738664"/>
          </a:xfrm>
          <a:prstGeom prst="rect">
            <a:avLst/>
          </a:prstGeom>
          <a:noFill/>
        </p:spPr>
        <p:txBody>
          <a:bodyPr vert="horz" wrap="square" lIns="0" tIns="0" rIns="0" bIns="0" rtlCol="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sz="2400" dirty="0"/>
              <a:t>Explore an alternative approach walking through the concepts in </a:t>
            </a:r>
            <a:r>
              <a:rPr lang="en-US" sz="2400" dirty="0" err="1"/>
              <a:t>.Net</a:t>
            </a:r>
            <a:endParaRPr lang="en-US" sz="2400" dirty="0"/>
          </a:p>
        </p:txBody>
      </p:sp>
      <p:sp>
        <p:nvSpPr>
          <p:cNvPr id="7" name="Title 1">
            <a:extLst>
              <a:ext uri="{FF2B5EF4-FFF2-40B4-BE49-F238E27FC236}">
                <a16:creationId xmlns:a16="http://schemas.microsoft.com/office/drawing/2014/main" id="{8C9CECB6-D7D0-428F-F37D-F42372808DF2}"/>
              </a:ext>
            </a:extLst>
          </p:cNvPr>
          <p:cNvSpPr txBox="1">
            <a:spLocks/>
          </p:cNvSpPr>
          <p:nvPr/>
        </p:nvSpPr>
        <p:spPr bwMode="white">
          <a:xfrm>
            <a:off x="2262779" y="5172069"/>
            <a:ext cx="4303485" cy="738664"/>
          </a:xfrm>
          <a:prstGeom prst="rect">
            <a:avLst/>
          </a:prstGeom>
          <a:noFill/>
        </p:spPr>
        <p:txBody>
          <a:bodyPr vert="horz" wrap="square" lIns="0" tIns="0" rIns="0" bIns="0" rtlCol="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sz="2400" dirty="0"/>
              <a:t>Highlight some of the data related architectures and patterns available  </a:t>
            </a:r>
          </a:p>
        </p:txBody>
      </p:sp>
      <p:sp>
        <p:nvSpPr>
          <p:cNvPr id="8" name="Title 1">
            <a:extLst>
              <a:ext uri="{FF2B5EF4-FFF2-40B4-BE49-F238E27FC236}">
                <a16:creationId xmlns:a16="http://schemas.microsoft.com/office/drawing/2014/main" id="{5747DAA4-7197-C273-C617-EDD264C6E2C1}"/>
              </a:ext>
            </a:extLst>
          </p:cNvPr>
          <p:cNvSpPr txBox="1">
            <a:spLocks/>
          </p:cNvSpPr>
          <p:nvPr/>
        </p:nvSpPr>
        <p:spPr bwMode="white">
          <a:xfrm>
            <a:off x="2365103" y="3954200"/>
            <a:ext cx="4303485" cy="738664"/>
          </a:xfrm>
          <a:prstGeom prst="rect">
            <a:avLst/>
          </a:prstGeom>
          <a:noFill/>
        </p:spPr>
        <p:txBody>
          <a:bodyPr vert="horz" wrap="square" lIns="0" tIns="0" rIns="0" bIns="0" rtlCol="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sz="2400" dirty="0"/>
              <a:t>Walk through the basics Semantic Kernel Frameworks and capabilities</a:t>
            </a:r>
          </a:p>
        </p:txBody>
      </p:sp>
    </p:spTree>
    <p:extLst>
      <p:ext uri="{BB962C8B-B14F-4D97-AF65-F5344CB8AC3E}">
        <p14:creationId xmlns:p14="http://schemas.microsoft.com/office/powerpoint/2010/main" val="1715766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EBE02-325C-CA15-9487-68B9BA896B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EE1310-DC6F-E09B-7D8A-541D6BFB8CAF}"/>
              </a:ext>
            </a:extLst>
          </p:cNvPr>
          <p:cNvSpPr>
            <a:spLocks noGrp="1"/>
          </p:cNvSpPr>
          <p:nvPr>
            <p:ph type="title"/>
          </p:nvPr>
        </p:nvSpPr>
        <p:spPr>
          <a:xfrm>
            <a:off x="584202" y="2918225"/>
            <a:ext cx="6317343" cy="615553"/>
          </a:xfrm>
        </p:spPr>
        <p:txBody>
          <a:bodyPr/>
          <a:lstStyle/>
          <a:p>
            <a:r>
              <a:rPr lang="en-US" dirty="0"/>
              <a:t>Semantic Kernel Intro </a:t>
            </a:r>
          </a:p>
        </p:txBody>
      </p:sp>
    </p:spTree>
    <p:extLst>
      <p:ext uri="{BB962C8B-B14F-4D97-AF65-F5344CB8AC3E}">
        <p14:creationId xmlns:p14="http://schemas.microsoft.com/office/powerpoint/2010/main" val="391039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9EC11026-1107-3210-F560-AD9D8B0DE2FC}"/>
              </a:ext>
            </a:extLst>
          </p:cNvPr>
          <p:cNvSpPr txBox="1">
            <a:spLocks/>
          </p:cNvSpPr>
          <p:nvPr/>
        </p:nvSpPr>
        <p:spPr>
          <a:xfrm>
            <a:off x="580360" y="1813172"/>
            <a:ext cx="4855389" cy="424731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9570D1"/>
                </a:solidFill>
                <a:effectLst/>
                <a:uLnTx/>
                <a:uFillTx/>
                <a:latin typeface="Segoe Sans Text Semibold" pitchFamily="2" charset="0"/>
                <a:ea typeface="+mj-lt"/>
                <a:cs typeface="Segoe Sans Text Semibold" pitchFamily="2" charset="0"/>
              </a:rPr>
              <a:t>Semantic Kernel </a:t>
            </a:r>
            <a:r>
              <a:rPr kumimoji="0" lang="en-US" sz="3600" b="0" i="0" u="none" strike="noStrike" kern="1200" cap="none" spc="0" normalizeH="0" baseline="0" noProof="0">
                <a:ln>
                  <a:noFill/>
                </a:ln>
                <a:solidFill>
                  <a:sysClr val="window" lastClr="FFFFFF"/>
                </a:solidFill>
                <a:effectLst/>
                <a:uLnTx/>
                <a:uFillTx/>
                <a:latin typeface="Segoe Sans Text Semibold" pitchFamily="2" charset="0"/>
                <a:ea typeface="+mj-ea"/>
                <a:cs typeface="Segoe Sans Text Semibold" pitchFamily="2" charset="0"/>
              </a:rPr>
              <a:t>is lightweight, </a:t>
            </a:r>
            <a:r>
              <a:rPr kumimoji="0" lang="en-US" sz="3600" b="1" i="0" u="none" strike="noStrike" kern="1200" cap="none" spc="0" normalizeH="0" baseline="0" noProof="0">
                <a:ln>
                  <a:noFill/>
                </a:ln>
                <a:solidFill>
                  <a:sysClr val="window" lastClr="FFFFFF"/>
                </a:solidFill>
                <a:effectLst/>
                <a:uLnTx/>
                <a:uFillTx/>
                <a:latin typeface="Segoe Sans Text Semibold" pitchFamily="2" charset="0"/>
                <a:ea typeface="+mj-ea"/>
                <a:cs typeface="Segoe Sans Text Semibold" pitchFamily="2" charset="0"/>
              </a:rPr>
              <a:t>open-source</a:t>
            </a:r>
            <a:r>
              <a:rPr kumimoji="0" lang="en-US" sz="4400" b="0" i="0" u="none" strike="noStrike" kern="1200" cap="none" spc="0" normalizeH="0" baseline="0" noProof="0">
                <a:ln>
                  <a:noFill/>
                </a:ln>
                <a:solidFill>
                  <a:sysClr val="window" lastClr="FFFFFF"/>
                </a:solidFill>
                <a:effectLst/>
                <a:uLnTx/>
                <a:uFillTx/>
                <a:latin typeface="Segoe Sans Text Semibold" pitchFamily="2" charset="0"/>
                <a:ea typeface="+mj-ea"/>
                <a:cs typeface="Segoe Sans Text Semibold" pitchFamily="2" charset="0"/>
              </a:rPr>
              <a:t>, </a:t>
            </a:r>
            <a:r>
              <a:rPr kumimoji="0" lang="en-US" sz="4400" b="0" i="0" u="none" strike="noStrike" kern="1200" cap="none" spc="0" normalizeH="0" baseline="0" noProof="0">
                <a:ln>
                  <a:noFill/>
                </a:ln>
                <a:solidFill>
                  <a:srgbClr val="9570D1"/>
                </a:solidFill>
                <a:effectLst/>
                <a:uLnTx/>
                <a:uFillTx/>
                <a:latin typeface="Segoe Sans Text Semibold" pitchFamily="2" charset="0"/>
                <a:ea typeface="+mj-lt"/>
                <a:cs typeface="Segoe Sans Text Semibold" pitchFamily="2" charset="0"/>
              </a:rPr>
              <a:t>production-ready,</a:t>
            </a:r>
            <a:r>
              <a:rPr kumimoji="0" lang="en-US" sz="3600" b="0" i="0" u="none" strike="noStrike" kern="1200" cap="none" spc="0" normalizeH="0" baseline="0" noProof="0">
                <a:ln>
                  <a:noFill/>
                </a:ln>
                <a:solidFill>
                  <a:srgbClr val="9570D1"/>
                </a:solidFill>
                <a:effectLst/>
                <a:uLnTx/>
                <a:uFillTx/>
                <a:latin typeface="Segoe Sans Text Semibold" pitchFamily="2" charset="0"/>
                <a:ea typeface="+mj-ea"/>
                <a:cs typeface="Segoe Sans Text Semibold" pitchFamily="2" charset="0"/>
              </a:rPr>
              <a:t> orchestration</a:t>
            </a:r>
            <a:r>
              <a:rPr kumimoji="0" lang="en-US" sz="3600" b="1" i="0" u="none" strike="noStrike" kern="1200" cap="none" spc="0" normalizeH="0" baseline="0" noProof="0">
                <a:ln>
                  <a:noFill/>
                </a:ln>
                <a:solidFill>
                  <a:srgbClr val="9570D1"/>
                </a:solidFill>
                <a:effectLst/>
                <a:uLnTx/>
                <a:uFillTx/>
                <a:latin typeface="Segoe Sans Text Semibold" pitchFamily="2" charset="0"/>
                <a:ea typeface="+mj-ea"/>
                <a:cs typeface="Segoe Sans Text Semibold" pitchFamily="2" charset="0"/>
              </a:rPr>
              <a:t> </a:t>
            </a:r>
            <a:r>
              <a:rPr kumimoji="0" lang="en-US" sz="4400" b="0" i="0" u="none" strike="noStrike" kern="1200" cap="none" spc="0" normalizeH="0" baseline="0" noProof="0">
                <a:ln>
                  <a:noFill/>
                </a:ln>
                <a:solidFill>
                  <a:srgbClr val="9570D1"/>
                </a:solidFill>
                <a:effectLst/>
                <a:uLnTx/>
                <a:uFillTx/>
                <a:latin typeface="Segoe Sans Text Semibold" pitchFamily="2" charset="0"/>
                <a:ea typeface="+mj-ea"/>
                <a:cs typeface="Segoe Sans Text Semibold" pitchFamily="2" charset="0"/>
              </a:rPr>
              <a:t>middleware</a:t>
            </a:r>
            <a:r>
              <a:rPr kumimoji="0" lang="en-US" sz="3600" b="1" i="0" u="none" strike="noStrike" kern="1200" cap="none" spc="0" normalizeH="0" baseline="0" noProof="0">
                <a:ln>
                  <a:noFill/>
                </a:ln>
                <a:solidFill>
                  <a:srgbClr val="9570D1"/>
                </a:solidFill>
                <a:effectLst/>
                <a:uLnTx/>
                <a:uFillTx/>
                <a:latin typeface="Segoe Sans Text Semibold" pitchFamily="2" charset="0"/>
                <a:ea typeface="+mj-ea"/>
                <a:cs typeface="Segoe Sans Text Semibold" pitchFamily="2" charset="0"/>
              </a:rPr>
              <a:t> </a:t>
            </a:r>
            <a:r>
              <a:rPr kumimoji="0" lang="en-US" sz="3600" b="0" i="0" u="none" strike="noStrike" kern="1200" cap="none" spc="0" normalizeH="0" baseline="0" noProof="0">
                <a:ln>
                  <a:noFill/>
                </a:ln>
                <a:solidFill>
                  <a:sysClr val="window" lastClr="FFFFFF"/>
                </a:solidFill>
                <a:effectLst/>
                <a:uLnTx/>
                <a:uFillTx/>
                <a:latin typeface="Segoe Sans Text Semibold" pitchFamily="2" charset="0"/>
                <a:ea typeface="+mj-ea"/>
                <a:cs typeface="Segoe Sans Text Semibold" pitchFamily="2" charset="0"/>
              </a:rPr>
              <a:t>that lets you easily add AI to your apps.</a:t>
            </a:r>
            <a:endParaRPr kumimoji="0" lang="en-US" sz="3600" b="0" i="0" u="none" strike="noStrike" kern="1200" cap="none" spc="0" normalizeH="0" baseline="0" noProof="0" dirty="0">
              <a:ln>
                <a:noFill/>
              </a:ln>
              <a:solidFill>
                <a:sysClr val="window" lastClr="FFFFFF"/>
              </a:solidFill>
              <a:effectLst/>
              <a:uLnTx/>
              <a:uFillTx/>
              <a:latin typeface="Segoe Sans Text Semibold" pitchFamily="2" charset="0"/>
              <a:ea typeface="+mj-ea"/>
              <a:cs typeface="Segoe Sans Text Semibold" pitchFamily="2" charset="0"/>
            </a:endParaRPr>
          </a:p>
        </p:txBody>
      </p:sp>
      <p:pic>
        <p:nvPicPr>
          <p:cNvPr id="8" name="Picture 7">
            <a:extLst>
              <a:ext uri="{FF2B5EF4-FFF2-40B4-BE49-F238E27FC236}">
                <a16:creationId xmlns:a16="http://schemas.microsoft.com/office/drawing/2014/main" id="{D2BE9ADA-C2DC-A80C-B9DE-AB97EB46C440}"/>
              </a:ext>
              <a:ext uri="{C183D7F6-B498-43B3-948B-1728B52AA6E4}">
                <adec:decorative xmlns:adec="http://schemas.microsoft.com/office/drawing/2017/decorative" val="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82229" y="2937051"/>
            <a:ext cx="1206148" cy="1192834"/>
          </a:xfrm>
          <a:prstGeom prst="rect">
            <a:avLst/>
          </a:prstGeom>
        </p:spPr>
      </p:pic>
      <p:sp>
        <p:nvSpPr>
          <p:cNvPr id="11" name="TextBox 10">
            <a:extLst>
              <a:ext uri="{FF2B5EF4-FFF2-40B4-BE49-F238E27FC236}">
                <a16:creationId xmlns:a16="http://schemas.microsoft.com/office/drawing/2014/main" id="{0B2A5055-DBF7-43E3-85A2-2CE6F76038FF}"/>
              </a:ext>
            </a:extLst>
          </p:cNvPr>
          <p:cNvSpPr txBox="1"/>
          <p:nvPr/>
        </p:nvSpPr>
        <p:spPr>
          <a:xfrm>
            <a:off x="7552220" y="730724"/>
            <a:ext cx="1466166" cy="523220"/>
          </a:xfrm>
          <a:prstGeom prst="rect">
            <a:avLst/>
          </a:prstGeom>
          <a:noFill/>
        </p:spPr>
        <p:txBody>
          <a:bodyPr wrap="square" lIns="91440" tIns="45720" rIns="91440" bIns="45720" anchor="t">
            <a:spAutoFit/>
          </a:bodyPr>
          <a:lstStyle/>
          <a:p>
            <a:pPr algn="ctr" defTabSz="914367">
              <a:defRPr/>
            </a:pPr>
            <a:r>
              <a:rPr lang="en-US" sz="2800" dirty="0">
                <a:solidFill>
                  <a:prstClr val="white"/>
                </a:solidFill>
                <a:latin typeface="Segoe Sans Text Semibold" pitchFamily="2" charset="0"/>
                <a:cs typeface="Segoe Sans Text Semibold" pitchFamily="2" charset="0"/>
              </a:rPr>
              <a:t>Python</a:t>
            </a:r>
          </a:p>
        </p:txBody>
      </p:sp>
      <p:sp>
        <p:nvSpPr>
          <p:cNvPr id="15" name="TextBox 14">
            <a:extLst>
              <a:ext uri="{FF2B5EF4-FFF2-40B4-BE49-F238E27FC236}">
                <a16:creationId xmlns:a16="http://schemas.microsoft.com/office/drawing/2014/main" id="{31721154-8D0E-FA8D-5BEC-5877A0A4AF0C}"/>
              </a:ext>
            </a:extLst>
          </p:cNvPr>
          <p:cNvSpPr txBox="1"/>
          <p:nvPr/>
        </p:nvSpPr>
        <p:spPr>
          <a:xfrm>
            <a:off x="9948218" y="4802053"/>
            <a:ext cx="968724" cy="523220"/>
          </a:xfrm>
          <a:prstGeom prst="rect">
            <a:avLst/>
          </a:prstGeom>
          <a:noFill/>
        </p:spPr>
        <p:txBody>
          <a:bodyPr wrap="square" lIns="91440" tIns="45720" rIns="91440" bIns="45720" anchor="t">
            <a:spAutoFit/>
          </a:bodyPr>
          <a:lstStyle/>
          <a:p>
            <a:pPr algn="ctr" defTabSz="914367">
              <a:defRPr/>
            </a:pPr>
            <a:r>
              <a:rPr lang="en-US" sz="2800">
                <a:solidFill>
                  <a:prstClr val="white"/>
                </a:solidFill>
                <a:latin typeface="Segoe Sans Text Semibold" pitchFamily="2" charset="0"/>
                <a:cs typeface="Segoe Sans Text Semibold" pitchFamily="2" charset="0"/>
              </a:rPr>
              <a:t>.NET</a:t>
            </a:r>
          </a:p>
        </p:txBody>
      </p:sp>
      <p:sp>
        <p:nvSpPr>
          <p:cNvPr id="17" name="TextBox 16">
            <a:extLst>
              <a:ext uri="{FF2B5EF4-FFF2-40B4-BE49-F238E27FC236}">
                <a16:creationId xmlns:a16="http://schemas.microsoft.com/office/drawing/2014/main" id="{2866204C-13BC-58DC-8298-4E5057EF6D2A}"/>
              </a:ext>
            </a:extLst>
          </p:cNvPr>
          <p:cNvSpPr txBox="1"/>
          <p:nvPr/>
        </p:nvSpPr>
        <p:spPr>
          <a:xfrm>
            <a:off x="5685092" y="4802053"/>
            <a:ext cx="928131" cy="523220"/>
          </a:xfrm>
          <a:prstGeom prst="rect">
            <a:avLst/>
          </a:prstGeom>
          <a:noFill/>
        </p:spPr>
        <p:txBody>
          <a:bodyPr wrap="square" lIns="91440" tIns="45720" rIns="91440" bIns="45720" anchor="t">
            <a:spAutoFit/>
          </a:bodyPr>
          <a:lstStyle/>
          <a:p>
            <a:pPr algn="ctr" defTabSz="914367">
              <a:defRPr/>
            </a:pPr>
            <a:r>
              <a:rPr lang="en-US" sz="2800">
                <a:solidFill>
                  <a:prstClr val="white"/>
                </a:solidFill>
                <a:latin typeface="Segoe Sans Text Semibold" pitchFamily="2" charset="0"/>
                <a:cs typeface="Segoe Sans Text Semibold" pitchFamily="2" charset="0"/>
              </a:rPr>
              <a:t>Java</a:t>
            </a:r>
          </a:p>
        </p:txBody>
      </p:sp>
      <p:sp>
        <p:nvSpPr>
          <p:cNvPr id="18" name="Oval 17">
            <a:extLst>
              <a:ext uri="{FF2B5EF4-FFF2-40B4-BE49-F238E27FC236}">
                <a16:creationId xmlns:a16="http://schemas.microsoft.com/office/drawing/2014/main" id="{09A5B3E3-1728-A702-D4A8-7ECEBC55C531}"/>
              </a:ext>
              <a:ext uri="{C183D7F6-B498-43B3-948B-1728B52AA6E4}">
                <adec:decorative xmlns:adec="http://schemas.microsoft.com/office/drawing/2017/decorative" val="1"/>
              </a:ext>
            </a:extLst>
          </p:cNvPr>
          <p:cNvSpPr/>
          <p:nvPr/>
        </p:nvSpPr>
        <p:spPr>
          <a:xfrm>
            <a:off x="7231580" y="1478740"/>
            <a:ext cx="2065020" cy="4114800"/>
          </a:xfrm>
          <a:prstGeom prst="ellipse">
            <a:avLst/>
          </a:prstGeom>
          <a:noFill/>
          <a:ln w="28575" cap="flat" cmpd="sng" algn="ctr">
            <a:solidFill>
              <a:sysClr val="window" lastClr="FFFFFF">
                <a:lumMod val="75000"/>
              </a:sysClr>
            </a:solid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Oval 18">
            <a:extLst>
              <a:ext uri="{FF2B5EF4-FFF2-40B4-BE49-F238E27FC236}">
                <a16:creationId xmlns:a16="http://schemas.microsoft.com/office/drawing/2014/main" id="{686AF64B-7E84-54F6-81F5-80CFB8EB615F}"/>
              </a:ext>
              <a:ext uri="{C183D7F6-B498-43B3-948B-1728B52AA6E4}">
                <adec:decorative xmlns:adec="http://schemas.microsoft.com/office/drawing/2017/decorative" val="1"/>
              </a:ext>
            </a:extLst>
          </p:cNvPr>
          <p:cNvSpPr/>
          <p:nvPr/>
        </p:nvSpPr>
        <p:spPr>
          <a:xfrm rot="5400000">
            <a:off x="7151693" y="1475667"/>
            <a:ext cx="2225040" cy="4114800"/>
          </a:xfrm>
          <a:prstGeom prst="ellipse">
            <a:avLst/>
          </a:prstGeom>
          <a:noFill/>
          <a:ln w="28575"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033C60FC-4FCE-D233-028C-D6BDF19287A5}"/>
              </a:ext>
              <a:ext uri="{C183D7F6-B498-43B3-948B-1728B52AA6E4}">
                <adec:decorative xmlns:adec="http://schemas.microsoft.com/office/drawing/2017/decorative" val="1"/>
              </a:ext>
            </a:extLst>
          </p:cNvPr>
          <p:cNvSpPr/>
          <p:nvPr/>
        </p:nvSpPr>
        <p:spPr>
          <a:xfrm rot="2700000">
            <a:off x="7176186" y="1434589"/>
            <a:ext cx="2225040" cy="4114800"/>
          </a:xfrm>
          <a:prstGeom prst="ellipse">
            <a:avLst/>
          </a:prstGeom>
          <a:noFill/>
          <a:ln w="28575"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FFD921DD-213B-8088-AF80-E4F507DEAC44}"/>
              </a:ext>
              <a:ext uri="{C183D7F6-B498-43B3-948B-1728B52AA6E4}">
                <adec:decorative xmlns:adec="http://schemas.microsoft.com/office/drawing/2017/decorative" val="1"/>
              </a:ext>
            </a:extLst>
          </p:cNvPr>
          <p:cNvSpPr/>
          <p:nvPr/>
        </p:nvSpPr>
        <p:spPr>
          <a:xfrm rot="18900000">
            <a:off x="7176186" y="1434589"/>
            <a:ext cx="2225040" cy="4114800"/>
          </a:xfrm>
          <a:prstGeom prst="ellipse">
            <a:avLst/>
          </a:prstGeom>
          <a:noFill/>
          <a:ln w="28575" cap="flat" cmpd="sng" algn="ctr">
            <a:solidFill>
              <a:sysClr val="window" lastClr="FFFFFF">
                <a:lumMod val="75000"/>
              </a:sysClr>
            </a:solidFill>
            <a:prstDash val="solid"/>
            <a:miter lim="800000"/>
          </a:ln>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3B610D06-7615-DF1F-A999-97A8E34D79B1}"/>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555603" y="4584884"/>
            <a:ext cx="544868" cy="544868"/>
          </a:xfrm>
          <a:prstGeom prst="rect">
            <a:avLst/>
          </a:prstGeom>
        </p:spPr>
      </p:pic>
      <p:pic>
        <p:nvPicPr>
          <p:cNvPr id="23" name="Picture 22">
            <a:extLst>
              <a:ext uri="{FF2B5EF4-FFF2-40B4-BE49-F238E27FC236}">
                <a16:creationId xmlns:a16="http://schemas.microsoft.com/office/drawing/2014/main" id="{008275E8-AEB3-00D5-C9B8-214212B8202F}"/>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94298" y="4587330"/>
            <a:ext cx="552266" cy="544868"/>
          </a:xfrm>
          <a:prstGeom prst="rect">
            <a:avLst/>
          </a:prstGeom>
        </p:spPr>
      </p:pic>
      <p:pic>
        <p:nvPicPr>
          <p:cNvPr id="24" name="Picture 23">
            <a:extLst>
              <a:ext uri="{FF2B5EF4-FFF2-40B4-BE49-F238E27FC236}">
                <a16:creationId xmlns:a16="http://schemas.microsoft.com/office/drawing/2014/main" id="{AA6FFF6D-EB0C-F63B-9E56-0E41A057C68E}"/>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87153" y="1178676"/>
            <a:ext cx="554393" cy="552266"/>
          </a:xfrm>
          <a:prstGeom prst="rect">
            <a:avLst/>
          </a:prstGeom>
        </p:spPr>
      </p:pic>
      <p:pic>
        <p:nvPicPr>
          <p:cNvPr id="25" name="Picture 24" descr="A logo with a black background&#10;&#10;Description automatically generated">
            <a:extLst>
              <a:ext uri="{FF2B5EF4-FFF2-40B4-BE49-F238E27FC236}">
                <a16:creationId xmlns:a16="http://schemas.microsoft.com/office/drawing/2014/main" id="{C61B5F46-EC55-CB3E-C807-B7B3BFD59FAD}"/>
              </a:ext>
            </a:extLst>
          </p:cNvPr>
          <p:cNvPicPr>
            <a:picLocks noChangeAspect="1"/>
          </p:cNvPicPr>
          <p:nvPr/>
        </p:nvPicPr>
        <p:blipFill>
          <a:blip r:embed="rId6"/>
          <a:stretch>
            <a:fillRect/>
          </a:stretch>
        </p:blipFill>
        <p:spPr>
          <a:xfrm>
            <a:off x="11597499" y="6403821"/>
            <a:ext cx="330794" cy="317480"/>
          </a:xfrm>
          <a:prstGeom prst="rect">
            <a:avLst/>
          </a:prstGeom>
        </p:spPr>
      </p:pic>
    </p:spTree>
    <p:extLst>
      <p:ext uri="{BB962C8B-B14F-4D97-AF65-F5344CB8AC3E}">
        <p14:creationId xmlns:p14="http://schemas.microsoft.com/office/powerpoint/2010/main" val="302888237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F6F07-AC09-4ACB-A5B9-589E043C90BE}"/>
              </a:ext>
            </a:extLst>
          </p:cNvPr>
          <p:cNvSpPr txBox="1"/>
          <p:nvPr/>
        </p:nvSpPr>
        <p:spPr>
          <a:xfrm>
            <a:off x="4525343" y="2411751"/>
            <a:ext cx="6334664" cy="203132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Semantic Kernel was built specifically for </a:t>
            </a:r>
            <a:r>
              <a:rPr kumimoji="0" lang="en-US" sz="4400" b="0" i="0" u="none" strike="noStrike" kern="1200" cap="none" spc="0" normalizeH="0" baseline="0" noProof="0" dirty="0">
                <a:ln>
                  <a:noFill/>
                </a:ln>
                <a:gradFill flip="none" rotWithShape="1">
                  <a:gsLst>
                    <a:gs pos="0">
                      <a:srgbClr val="0078D4"/>
                    </a:gs>
                    <a:gs pos="80000">
                      <a:srgbClr val="C03BC4"/>
                    </a:gs>
                  </a:gsLst>
                  <a:path path="circle">
                    <a:fillToRect l="100000" t="100000"/>
                  </a:path>
                  <a:tileRect r="-100000" b="-100000"/>
                </a:gradFill>
                <a:effectLst/>
                <a:uLnTx/>
                <a:uFillTx/>
                <a:latin typeface="Segoe UI Semibold"/>
                <a:ea typeface="+mn-ea"/>
                <a:cs typeface="Segoe UI" panose="020B0502040204020203" pitchFamily="34" charset="0"/>
              </a:rPr>
              <a:t>enterprise app developers.</a:t>
            </a:r>
          </a:p>
        </p:txBody>
      </p:sp>
      <p:pic>
        <p:nvPicPr>
          <p:cNvPr id="1028" name="Picture 4" descr="Image Large SK Logo">
            <a:extLst>
              <a:ext uri="{FF2B5EF4-FFF2-40B4-BE49-F238E27FC236}">
                <a16:creationId xmlns:a16="http://schemas.microsoft.com/office/drawing/2014/main" id="{DD2BEF60-0B8A-2813-DF86-E8699428F9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93" y="2076036"/>
            <a:ext cx="2702754" cy="2702754"/>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91415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AFB451-4A02-A0F6-309A-5DFB2BE3D781}"/>
              </a:ext>
            </a:extLst>
          </p:cNvPr>
          <p:cNvSpPr/>
          <p:nvPr/>
        </p:nvSpPr>
        <p:spPr bwMode="auto">
          <a:xfrm>
            <a:off x="561269" y="1812844"/>
            <a:ext cx="10641106" cy="5096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50" indent="-285750">
              <a:buFont typeface="Arial" panose="020B0604020202020204" pitchFamily="34" charset="0"/>
              <a:buChar char="•"/>
            </a:pPr>
            <a:r>
              <a:rPr lang="en-US" sz="2400" b="1" dirty="0">
                <a:solidFill>
                  <a:schemeClr val="tx1">
                    <a:lumMod val="95000"/>
                  </a:schemeClr>
                </a:solidFill>
                <a:latin typeface="+mj-lt"/>
              </a:rPr>
              <a:t>Planning. </a:t>
            </a:r>
            <a:r>
              <a:rPr lang="en-US" dirty="0">
                <a:solidFill>
                  <a:schemeClr val="tx1">
                    <a:lumMod val="95000"/>
                  </a:schemeClr>
                </a:solidFill>
                <a:latin typeface="+mj-lt"/>
              </a:rPr>
              <a:t>AI agents can create step-by-step plans and can use feedback to improve refine future outputs.</a:t>
            </a:r>
          </a:p>
          <a:p>
            <a:pPr marL="285750" indent="-285750">
              <a:buFont typeface="Arial" panose="020B0604020202020204" pitchFamily="34" charset="0"/>
              <a:buChar char="•"/>
            </a:pPr>
            <a:endParaRPr lang="en-US" sz="2400" dirty="0">
              <a:solidFill>
                <a:schemeClr val="tx1">
                  <a:lumMod val="95000"/>
                </a:schemeClr>
              </a:solidFill>
              <a:latin typeface="+mj-lt"/>
            </a:endParaRPr>
          </a:p>
          <a:p>
            <a:pPr marL="285750" indent="-285750">
              <a:buFont typeface="Arial" panose="020B0604020202020204" pitchFamily="34" charset="0"/>
              <a:buChar char="•"/>
            </a:pPr>
            <a:r>
              <a:rPr lang="en-US" sz="2400" b="1" dirty="0">
                <a:solidFill>
                  <a:schemeClr val="tx1">
                    <a:lumMod val="95000"/>
                  </a:schemeClr>
                </a:solidFill>
                <a:latin typeface="+mj-lt"/>
              </a:rPr>
              <a:t>Memory. </a:t>
            </a:r>
            <a:r>
              <a:rPr lang="en-US" dirty="0">
                <a:solidFill>
                  <a:schemeClr val="tx1">
                    <a:lumMod val="95000"/>
                  </a:schemeClr>
                </a:solidFill>
                <a:latin typeface="+mj-lt"/>
              </a:rPr>
              <a:t>Agents rely on short-term memory for immediate prompts and leverage long-term data retention—often via retrieval-augmented generation (RAG)—for broader context and recall.</a:t>
            </a:r>
          </a:p>
          <a:p>
            <a:pPr marL="285750" indent="-285750">
              <a:buFont typeface="Arial" panose="020B0604020202020204" pitchFamily="34" charset="0"/>
              <a:buChar char="•"/>
            </a:pPr>
            <a:endParaRPr lang="en-US" sz="2400" dirty="0">
              <a:solidFill>
                <a:schemeClr val="tx1">
                  <a:lumMod val="95000"/>
                </a:schemeClr>
              </a:solidFill>
              <a:latin typeface="+mj-lt"/>
            </a:endParaRPr>
          </a:p>
          <a:p>
            <a:pPr marL="285750" indent="-285750">
              <a:buFont typeface="Arial" panose="020B0604020202020204" pitchFamily="34" charset="0"/>
              <a:buChar char="•"/>
            </a:pPr>
            <a:r>
              <a:rPr lang="en-US" sz="2400" b="1" i="0" dirty="0">
                <a:solidFill>
                  <a:schemeClr val="tx1">
                    <a:lumMod val="95000"/>
                  </a:schemeClr>
                </a:solidFill>
                <a:effectLst/>
                <a:latin typeface="+mj-lt"/>
              </a:rPr>
              <a:t>Perception</a:t>
            </a:r>
            <a:r>
              <a:rPr lang="en-US" sz="2400" dirty="0">
                <a:solidFill>
                  <a:schemeClr val="tx1">
                    <a:lumMod val="95000"/>
                  </a:schemeClr>
                </a:solidFill>
                <a:latin typeface="+mj-lt"/>
              </a:rPr>
              <a:t>.</a:t>
            </a:r>
            <a:r>
              <a:rPr lang="en-US" sz="2400" b="0" i="0" dirty="0">
                <a:solidFill>
                  <a:schemeClr val="tx1">
                    <a:lumMod val="95000"/>
                  </a:schemeClr>
                </a:solidFill>
                <a:effectLst/>
                <a:latin typeface="+mj-lt"/>
              </a:rPr>
              <a:t> </a:t>
            </a:r>
            <a:r>
              <a:rPr lang="en-US" b="0" i="0" dirty="0">
                <a:solidFill>
                  <a:schemeClr val="tx1">
                    <a:lumMod val="95000"/>
                  </a:schemeClr>
                </a:solidFill>
                <a:effectLst/>
                <a:latin typeface="+mj-lt"/>
              </a:rPr>
              <a:t>AI agents can retrieve data and process information making them more interactive and contextually aware. </a:t>
            </a:r>
            <a:endParaRPr lang="en-US" dirty="0">
              <a:solidFill>
                <a:schemeClr val="tx1">
                  <a:lumMod val="95000"/>
                </a:schemeClr>
              </a:solidFill>
              <a:latin typeface="+mj-lt"/>
            </a:endParaRPr>
          </a:p>
          <a:p>
            <a:pPr marL="285750" indent="-285750">
              <a:buFont typeface="Arial" panose="020B0604020202020204" pitchFamily="34" charset="0"/>
              <a:buChar char="•"/>
            </a:pPr>
            <a:endParaRPr lang="en-US" dirty="0">
              <a:solidFill>
                <a:schemeClr val="tx1">
                  <a:lumMod val="95000"/>
                </a:schemeClr>
              </a:solidFill>
              <a:latin typeface="+mj-lt"/>
            </a:endParaRPr>
          </a:p>
          <a:p>
            <a:pPr marL="285750" indent="-285750">
              <a:buFont typeface="Arial" panose="020B0604020202020204" pitchFamily="34" charset="0"/>
              <a:buChar char="•"/>
            </a:pPr>
            <a:r>
              <a:rPr lang="en-US" sz="2400" b="1" dirty="0">
                <a:solidFill>
                  <a:schemeClr val="tx1">
                    <a:lumMod val="95000"/>
                  </a:schemeClr>
                </a:solidFill>
                <a:latin typeface="+mj-lt"/>
              </a:rPr>
              <a:t>Tool Use. </a:t>
            </a:r>
            <a:r>
              <a:rPr lang="en-US" dirty="0">
                <a:solidFill>
                  <a:schemeClr val="tx1">
                    <a:lumMod val="95000"/>
                  </a:schemeClr>
                </a:solidFill>
                <a:latin typeface="+mj-lt"/>
              </a:rPr>
              <a:t>Agents can run functions or call external APIs for information or to perform actions. These are also called tools.</a:t>
            </a:r>
          </a:p>
        </p:txBody>
      </p:sp>
      <p:sp>
        <p:nvSpPr>
          <p:cNvPr id="5" name="Rectangle: Rounded Corners 4">
            <a:extLst>
              <a:ext uri="{FF2B5EF4-FFF2-40B4-BE49-F238E27FC236}">
                <a16:creationId xmlns:a16="http://schemas.microsoft.com/office/drawing/2014/main" id="{C7F3B673-2E0D-78D9-7A21-15E044ED1EB0}"/>
              </a:ext>
              <a:ext uri="{C183D7F6-B498-43B3-948B-1728B52AA6E4}">
                <adec:decorative xmlns:adec="http://schemas.microsoft.com/office/drawing/2017/decorative" val="1"/>
              </a:ext>
            </a:extLst>
          </p:cNvPr>
          <p:cNvSpPr/>
          <p:nvPr/>
        </p:nvSpPr>
        <p:spPr bwMode="auto">
          <a:xfrm>
            <a:off x="426738" y="457023"/>
            <a:ext cx="11338524" cy="6208320"/>
          </a:xfrm>
          <a:prstGeom prst="roundRect">
            <a:avLst>
              <a:gd name="adj" fmla="val 3023"/>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TextBox 8">
            <a:extLst>
              <a:ext uri="{FF2B5EF4-FFF2-40B4-BE49-F238E27FC236}">
                <a16:creationId xmlns:a16="http://schemas.microsoft.com/office/drawing/2014/main" id="{82B5C49C-A4F4-6AD0-FCF5-4D1CF3D74EBF}"/>
              </a:ext>
            </a:extLst>
          </p:cNvPr>
          <p:cNvSpPr txBox="1"/>
          <p:nvPr/>
        </p:nvSpPr>
        <p:spPr>
          <a:xfrm>
            <a:off x="3328307" y="750213"/>
            <a:ext cx="6097088" cy="769441"/>
          </a:xfrm>
          <a:prstGeom prst="rect">
            <a:avLst/>
          </a:prstGeom>
          <a:noFill/>
        </p:spPr>
        <p:txBody>
          <a:bodyPr wrap="square">
            <a:spAutoFit/>
          </a:bodyPr>
          <a:lstStyle/>
          <a:p>
            <a:r>
              <a:rPr kumimoji="0" lang="en-US" sz="4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AI Agent Features </a:t>
            </a:r>
            <a:endParaRPr lang="en-US" dirty="0"/>
          </a:p>
        </p:txBody>
      </p:sp>
    </p:spTree>
    <p:extLst>
      <p:ext uri="{BB962C8B-B14F-4D97-AF65-F5344CB8AC3E}">
        <p14:creationId xmlns:p14="http://schemas.microsoft.com/office/powerpoint/2010/main" val="178345011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A6518-F3E2-6FF7-2226-68F434991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8CF90-F9EC-29AD-79CB-A928B4B8018F}"/>
              </a:ext>
            </a:extLst>
          </p:cNvPr>
          <p:cNvSpPr>
            <a:spLocks noGrp="1"/>
          </p:cNvSpPr>
          <p:nvPr>
            <p:ph type="title"/>
          </p:nvPr>
        </p:nvSpPr>
        <p:spPr>
          <a:xfrm>
            <a:off x="584202" y="2918225"/>
            <a:ext cx="6317343" cy="615553"/>
          </a:xfrm>
        </p:spPr>
        <p:txBody>
          <a:bodyPr/>
          <a:lstStyle/>
          <a:p>
            <a:r>
              <a:rPr lang="en-US" dirty="0"/>
              <a:t>Quick recap </a:t>
            </a:r>
            <a:r>
              <a:rPr lang="en-US"/>
              <a:t>on the </a:t>
            </a:r>
            <a:r>
              <a:rPr lang="en-US" dirty="0"/>
              <a:t>foundations  </a:t>
            </a:r>
          </a:p>
        </p:txBody>
      </p:sp>
    </p:spTree>
    <p:extLst>
      <p:ext uri="{BB962C8B-B14F-4D97-AF65-F5344CB8AC3E}">
        <p14:creationId xmlns:p14="http://schemas.microsoft.com/office/powerpoint/2010/main" val="404280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 Placeholder 20">
            <a:extLst>
              <a:ext uri="{FF2B5EF4-FFF2-40B4-BE49-F238E27FC236}">
                <a16:creationId xmlns:a16="http://schemas.microsoft.com/office/drawing/2014/main" id="{D5A0F17C-931E-8304-0E00-845E44F8027E}"/>
              </a:ext>
              <a:ext uri="{C183D7F6-B498-43B3-948B-1728B52AA6E4}">
                <adec:decorative xmlns:adec="http://schemas.microsoft.com/office/drawing/2017/decorative" val="0"/>
              </a:ext>
            </a:extLst>
          </p:cNvPr>
          <p:cNvSpPr txBox="1">
            <a:spLocks/>
          </p:cNvSpPr>
          <p:nvPr/>
        </p:nvSpPr>
        <p:spPr>
          <a:xfrm>
            <a:off x="4615886" y="3964827"/>
            <a:ext cx="2865588" cy="69835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800" b="0" kern="1200" cap="none" spc="0" baseline="0">
                <a:ln w="3175">
                  <a:noFill/>
                </a:ln>
                <a:gradFill>
                  <a:gsLst>
                    <a:gs pos="1250">
                      <a:schemeClr val="tx1"/>
                    </a:gs>
                    <a:gs pos="100000">
                      <a:schemeClr val="tx1"/>
                    </a:gs>
                  </a:gsLst>
                  <a:lin ang="5400000" scaled="0"/>
                </a:gradFill>
                <a:effectLst/>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kern="0" dirty="0">
                <a:ln>
                  <a:noFill/>
                </a:ln>
                <a:solidFill>
                  <a:srgbClr val="FFFFFF"/>
                </a:solidFill>
                <a:latin typeface="Segoe UI Semibold"/>
                <a:cs typeface="Segoe UI Semibold"/>
              </a:rPr>
              <a:t>Semantic Kernel</a:t>
            </a:r>
            <a:br>
              <a:rPr lang="en-US" kern="0" dirty="0">
                <a:ln>
                  <a:noFill/>
                </a:ln>
                <a:solidFill>
                  <a:srgbClr val="FFFFFF"/>
                </a:solidFill>
                <a:latin typeface="Segoe UI Semibold"/>
                <a:cs typeface="Segoe UI Semibold"/>
              </a:rPr>
            </a:br>
            <a:r>
              <a:rPr lang="en-US" sz="1800" kern="0" dirty="0">
                <a:ln>
                  <a:noFill/>
                </a:ln>
                <a:solidFill>
                  <a:srgbClr val="FFFFFF"/>
                </a:solidFill>
                <a:latin typeface="Segoe UI Semibold"/>
                <a:cs typeface="Segoe UI Semibold"/>
              </a:rPr>
              <a:t>AI and Agent Orchestration</a:t>
            </a:r>
            <a:endParaRPr lang="en-US" dirty="0">
              <a:ln>
                <a:noFill/>
              </a:ln>
              <a:solidFill>
                <a:srgbClr val="FFFFFF"/>
              </a:solidFill>
              <a:latin typeface="Segoe UI Semibold"/>
            </a:endParaRPr>
          </a:p>
        </p:txBody>
      </p:sp>
      <p:sp>
        <p:nvSpPr>
          <p:cNvPr id="75" name="Rectangle: Rounded Corners 74">
            <a:extLst>
              <a:ext uri="{FF2B5EF4-FFF2-40B4-BE49-F238E27FC236}">
                <a16:creationId xmlns:a16="http://schemas.microsoft.com/office/drawing/2014/main" id="{948363C2-4F10-8E76-DB66-66DDB41AD786}"/>
              </a:ext>
              <a:ext uri="{C183D7F6-B498-43B3-948B-1728B52AA6E4}">
                <adec:decorative xmlns:adec="http://schemas.microsoft.com/office/drawing/2017/decorative" val="1"/>
              </a:ext>
            </a:extLst>
          </p:cNvPr>
          <p:cNvSpPr/>
          <p:nvPr/>
        </p:nvSpPr>
        <p:spPr bwMode="auto">
          <a:xfrm>
            <a:off x="426738" y="457023"/>
            <a:ext cx="11338524" cy="6208320"/>
          </a:xfrm>
          <a:prstGeom prst="roundRect">
            <a:avLst>
              <a:gd name="adj" fmla="val 3023"/>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aphicFrame>
        <p:nvGraphicFramePr>
          <p:cNvPr id="151" name="Table 150">
            <a:extLst>
              <a:ext uri="{FF2B5EF4-FFF2-40B4-BE49-F238E27FC236}">
                <a16:creationId xmlns:a16="http://schemas.microsoft.com/office/drawing/2014/main" id="{AB61B56A-9B28-CC7A-76FC-57E7232D16C3}"/>
              </a:ext>
            </a:extLst>
          </p:cNvPr>
          <p:cNvGraphicFramePr>
            <a:graphicFrameLocks noGrp="1"/>
          </p:cNvGraphicFramePr>
          <p:nvPr/>
        </p:nvGraphicFramePr>
        <p:xfrm>
          <a:off x="722593" y="639874"/>
          <a:ext cx="2564790" cy="2090696"/>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79809">
                  <a:extLst>
                    <a:ext uri="{9D8B030D-6E8A-4147-A177-3AD203B41FA5}">
                      <a16:colId xmlns:a16="http://schemas.microsoft.com/office/drawing/2014/main" val="899803852"/>
                    </a:ext>
                  </a:extLst>
                </a:gridCol>
                <a:gridCol w="902586">
                  <a:extLst>
                    <a:ext uri="{9D8B030D-6E8A-4147-A177-3AD203B41FA5}">
                      <a16:colId xmlns:a16="http://schemas.microsoft.com/office/drawing/2014/main" val="3493185966"/>
                    </a:ext>
                  </a:extLst>
                </a:gridCol>
                <a:gridCol w="369634">
                  <a:extLst>
                    <a:ext uri="{9D8B030D-6E8A-4147-A177-3AD203B41FA5}">
                      <a16:colId xmlns:a16="http://schemas.microsoft.com/office/drawing/2014/main" val="1803358789"/>
                    </a:ext>
                  </a:extLst>
                </a:gridCol>
                <a:gridCol w="912761">
                  <a:extLst>
                    <a:ext uri="{9D8B030D-6E8A-4147-A177-3AD203B41FA5}">
                      <a16:colId xmlns:a16="http://schemas.microsoft.com/office/drawing/2014/main" val="2297252493"/>
                    </a:ext>
                  </a:extLst>
                </a:gridCol>
              </a:tblGrid>
              <a:tr h="314993">
                <a:tc gridSpan="4">
                  <a:txBody>
                    <a:bodyPr/>
                    <a:lstStyle/>
                    <a:p>
                      <a:pPr algn="ctr"/>
                      <a:r>
                        <a:rPr lang="en-US" sz="1000">
                          <a:solidFill>
                            <a:schemeClr val="tx2"/>
                          </a:solidFill>
                          <a:latin typeface="+mj-lt"/>
                        </a:rPr>
                        <a:t>AI Services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algn="ctr"/>
                      <a:endParaRPr lang="en-US" sz="1000">
                        <a:solidFill>
                          <a:schemeClr val="tx2"/>
                        </a:solidFill>
                        <a:latin typeface="+mj-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ctr"/>
                      <a:endParaRPr lang="en-US" sz="1000">
                        <a:solidFill>
                          <a:schemeClr val="tx2"/>
                        </a:solidFill>
                        <a:latin typeface="+mj-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31785524"/>
                  </a:ext>
                </a:extLst>
              </a:tr>
              <a:tr h="429536">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Azure OpenAI</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a:t>Foundry Catalog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29536">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OpenAI</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Hugging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a:t>Face</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r h="300675">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t>NVIDIA</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err="1"/>
                        <a:t>Deepseek</a:t>
                      </a:r>
                      <a:endParaRPr lang="en-US" sz="7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65073569"/>
                  </a:ext>
                </a:extLst>
              </a:tr>
              <a:tr h="515443">
                <a:tc>
                  <a:txBody>
                    <a:bodyPr/>
                    <a:lstStyle/>
                    <a:p>
                      <a:pPr algn="l">
                        <a:spcAft>
                          <a:spcPts val="1200"/>
                        </a:spcAft>
                      </a:pPr>
                      <a:endParaRPr lang="en-US" sz="900"/>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spcAft>
                          <a:spcPts val="1200"/>
                        </a:spcAft>
                      </a:pPr>
                      <a:r>
                        <a:rPr lang="en-US" sz="900"/>
                        <a:t>Google</a:t>
                      </a:r>
                      <a:br>
                        <a:rPr lang="en-US" sz="900"/>
                      </a:br>
                      <a:r>
                        <a:rPr lang="en-US" sz="900"/>
                        <a:t>Gemini</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spcAft>
                          <a:spcPts val="1200"/>
                        </a:spcAft>
                      </a:pPr>
                      <a:endParaRPr lang="en-US" sz="800"/>
                    </a:p>
                  </a:txBody>
                  <a:tcPr marL="0" marR="0" marT="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900" dirty="0"/>
                        <a:t>AWS Bedrock</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1430588377"/>
                  </a:ext>
                </a:extLst>
              </a:tr>
            </a:tbl>
          </a:graphicData>
        </a:graphic>
      </p:graphicFrame>
      <p:sp>
        <p:nvSpPr>
          <p:cNvPr id="10" name="Rounded Rectangle 9">
            <a:extLst>
              <a:ext uri="{FF2B5EF4-FFF2-40B4-BE49-F238E27FC236}">
                <a16:creationId xmlns:a16="http://schemas.microsoft.com/office/drawing/2014/main" id="{8ECF1804-B410-9A62-7058-8EB8E46128AD}"/>
              </a:ext>
              <a:ext uri="{C183D7F6-B498-43B3-948B-1728B52AA6E4}">
                <adec:decorative xmlns:adec="http://schemas.microsoft.com/office/drawing/2017/decorative" val="1"/>
              </a:ext>
            </a:extLst>
          </p:cNvPr>
          <p:cNvSpPr/>
          <p:nvPr/>
        </p:nvSpPr>
        <p:spPr bwMode="auto">
          <a:xfrm>
            <a:off x="666639" y="636245"/>
            <a:ext cx="2705804" cy="2079478"/>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aphicFrame>
        <p:nvGraphicFramePr>
          <p:cNvPr id="152" name="Table 151">
            <a:extLst>
              <a:ext uri="{FF2B5EF4-FFF2-40B4-BE49-F238E27FC236}">
                <a16:creationId xmlns:a16="http://schemas.microsoft.com/office/drawing/2014/main" id="{444DC97E-C175-5DD2-D861-3DBEAF314D63}"/>
              </a:ext>
            </a:extLst>
          </p:cNvPr>
          <p:cNvGraphicFramePr>
            <a:graphicFrameLocks noGrp="1"/>
          </p:cNvGraphicFramePr>
          <p:nvPr/>
        </p:nvGraphicFramePr>
        <p:xfrm>
          <a:off x="8783529" y="2248414"/>
          <a:ext cx="2600818" cy="111252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77283">
                  <a:extLst>
                    <a:ext uri="{9D8B030D-6E8A-4147-A177-3AD203B41FA5}">
                      <a16:colId xmlns:a16="http://schemas.microsoft.com/office/drawing/2014/main" val="1758445865"/>
                    </a:ext>
                  </a:extLst>
                </a:gridCol>
                <a:gridCol w="933108">
                  <a:extLst>
                    <a:ext uri="{9D8B030D-6E8A-4147-A177-3AD203B41FA5}">
                      <a16:colId xmlns:a16="http://schemas.microsoft.com/office/drawing/2014/main" val="899803852"/>
                    </a:ext>
                  </a:extLst>
                </a:gridCol>
                <a:gridCol w="375328">
                  <a:extLst>
                    <a:ext uri="{9D8B030D-6E8A-4147-A177-3AD203B41FA5}">
                      <a16:colId xmlns:a16="http://schemas.microsoft.com/office/drawing/2014/main" val="1339659713"/>
                    </a:ext>
                  </a:extLst>
                </a:gridCol>
                <a:gridCol w="915099">
                  <a:extLst>
                    <a:ext uri="{9D8B030D-6E8A-4147-A177-3AD203B41FA5}">
                      <a16:colId xmlns:a16="http://schemas.microsoft.com/office/drawing/2014/main" val="3493185966"/>
                    </a:ext>
                  </a:extLst>
                </a:gridCol>
              </a:tblGrid>
              <a:tr h="317744">
                <a:tc gridSpan="4">
                  <a:txBody>
                    <a:bodyPr/>
                    <a:lstStyle/>
                    <a:p>
                      <a:pPr algn="ctr"/>
                      <a:r>
                        <a:rPr lang="en-US" sz="1000">
                          <a:solidFill>
                            <a:schemeClr val="tx2"/>
                          </a:solidFill>
                          <a:latin typeface="+mj-lt"/>
                        </a:rPr>
                        <a:t>Plugins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707143"/>
                  </a:ext>
                </a:extLst>
              </a:tr>
              <a:tr h="303301">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OpenAPI</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MCP</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2316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Container Apps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Logic Apps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12" name="Rounded Rectangle 11">
            <a:extLst>
              <a:ext uri="{FF2B5EF4-FFF2-40B4-BE49-F238E27FC236}">
                <a16:creationId xmlns:a16="http://schemas.microsoft.com/office/drawing/2014/main" id="{35777A3F-2A33-6ED8-E186-B4A5537A370B}"/>
              </a:ext>
              <a:ext uri="{C183D7F6-B498-43B3-948B-1728B52AA6E4}">
                <adec:decorative xmlns:adec="http://schemas.microsoft.com/office/drawing/2017/decorative" val="1"/>
              </a:ext>
            </a:extLst>
          </p:cNvPr>
          <p:cNvSpPr/>
          <p:nvPr/>
        </p:nvSpPr>
        <p:spPr bwMode="auto">
          <a:xfrm>
            <a:off x="8734716" y="2219933"/>
            <a:ext cx="2734691" cy="1362303"/>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aphicFrame>
        <p:nvGraphicFramePr>
          <p:cNvPr id="148" name="Table 147">
            <a:extLst>
              <a:ext uri="{FF2B5EF4-FFF2-40B4-BE49-F238E27FC236}">
                <a16:creationId xmlns:a16="http://schemas.microsoft.com/office/drawing/2014/main" id="{4AED169F-EEC5-2F00-626C-43D5A252F607}"/>
              </a:ext>
            </a:extLst>
          </p:cNvPr>
          <p:cNvGraphicFramePr>
            <a:graphicFrameLocks noGrp="1"/>
          </p:cNvGraphicFramePr>
          <p:nvPr/>
        </p:nvGraphicFramePr>
        <p:xfrm>
          <a:off x="9106422" y="4714785"/>
          <a:ext cx="2265728" cy="95041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265728">
                  <a:extLst>
                    <a:ext uri="{9D8B030D-6E8A-4147-A177-3AD203B41FA5}">
                      <a16:colId xmlns:a16="http://schemas.microsoft.com/office/drawing/2014/main" val="2353794166"/>
                    </a:ext>
                  </a:extLst>
                </a:gridCol>
              </a:tblGrid>
              <a:tr h="237419">
                <a:tc>
                  <a:txBody>
                    <a:bodyPr/>
                    <a:lstStyle/>
                    <a:p>
                      <a:pPr algn="ctr"/>
                      <a:endParaRPr lang="en-US" sz="1000">
                        <a:solidFill>
                          <a:schemeClr val="tx2"/>
                        </a:solidFill>
                        <a:latin typeface="+mj-lt"/>
                      </a:endParaRP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155533975"/>
                  </a:ext>
                </a:extLst>
              </a:tr>
              <a:tr h="615130">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bl>
          </a:graphicData>
        </a:graphic>
      </p:graphicFrame>
      <p:graphicFrame>
        <p:nvGraphicFramePr>
          <p:cNvPr id="150" name="Table 149">
            <a:extLst>
              <a:ext uri="{FF2B5EF4-FFF2-40B4-BE49-F238E27FC236}">
                <a16:creationId xmlns:a16="http://schemas.microsoft.com/office/drawing/2014/main" id="{F7CC734C-C9BC-15FF-4047-8F947BEF25FF}"/>
              </a:ext>
            </a:extLst>
          </p:cNvPr>
          <p:cNvGraphicFramePr>
            <a:graphicFrameLocks noGrp="1"/>
          </p:cNvGraphicFramePr>
          <p:nvPr/>
        </p:nvGraphicFramePr>
        <p:xfrm>
          <a:off x="8800916" y="4711154"/>
          <a:ext cx="2578378" cy="138684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75214">
                  <a:extLst>
                    <a:ext uri="{9D8B030D-6E8A-4147-A177-3AD203B41FA5}">
                      <a16:colId xmlns:a16="http://schemas.microsoft.com/office/drawing/2014/main" val="945353485"/>
                    </a:ext>
                  </a:extLst>
                </a:gridCol>
                <a:gridCol w="1013975">
                  <a:extLst>
                    <a:ext uri="{9D8B030D-6E8A-4147-A177-3AD203B41FA5}">
                      <a16:colId xmlns:a16="http://schemas.microsoft.com/office/drawing/2014/main" val="899803852"/>
                    </a:ext>
                  </a:extLst>
                </a:gridCol>
                <a:gridCol w="429694">
                  <a:extLst>
                    <a:ext uri="{9D8B030D-6E8A-4147-A177-3AD203B41FA5}">
                      <a16:colId xmlns:a16="http://schemas.microsoft.com/office/drawing/2014/main" val="2231721167"/>
                    </a:ext>
                  </a:extLst>
                </a:gridCol>
                <a:gridCol w="859495">
                  <a:extLst>
                    <a:ext uri="{9D8B030D-6E8A-4147-A177-3AD203B41FA5}">
                      <a16:colId xmlns:a16="http://schemas.microsoft.com/office/drawing/2014/main" val="3493185966"/>
                    </a:ext>
                  </a:extLst>
                </a:gridCol>
              </a:tblGrid>
              <a:tr h="294120">
                <a:tc gridSpan="4">
                  <a:txBody>
                    <a:bodyPr/>
                    <a:lstStyle/>
                    <a:p>
                      <a:pPr algn="ctr"/>
                      <a:r>
                        <a:rPr lang="en-US" sz="1000" kern="1200">
                          <a:solidFill>
                            <a:schemeClr val="tx2"/>
                          </a:solidFill>
                          <a:latin typeface="+mn-lt"/>
                          <a:ea typeface="+mn-ea"/>
                          <a:cs typeface="+mn-cs"/>
                        </a:rPr>
                        <a:t>Filters and telemetry</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09941"/>
                  </a:ext>
                </a:extLst>
              </a:tr>
              <a:tr h="280751">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OpenTelemetry</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Monitor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01073">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Aspire Dashboard</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Azure AI Content Safety</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14" name="Rounded Rectangle 13">
            <a:extLst>
              <a:ext uri="{FF2B5EF4-FFF2-40B4-BE49-F238E27FC236}">
                <a16:creationId xmlns:a16="http://schemas.microsoft.com/office/drawing/2014/main" id="{60B26303-09F1-747F-6453-7DC8EDEF1175}"/>
              </a:ext>
              <a:ext uri="{C183D7F6-B498-43B3-948B-1728B52AA6E4}">
                <adec:decorative xmlns:adec="http://schemas.microsoft.com/office/drawing/2017/decorative" val="1"/>
              </a:ext>
            </a:extLst>
          </p:cNvPr>
          <p:cNvSpPr/>
          <p:nvPr/>
        </p:nvSpPr>
        <p:spPr bwMode="auto">
          <a:xfrm>
            <a:off x="8713832" y="4760380"/>
            <a:ext cx="2726970" cy="1417821"/>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Z</a:t>
            </a:r>
          </a:p>
        </p:txBody>
      </p:sp>
      <p:graphicFrame>
        <p:nvGraphicFramePr>
          <p:cNvPr id="149" name="Table 148">
            <a:extLst>
              <a:ext uri="{FF2B5EF4-FFF2-40B4-BE49-F238E27FC236}">
                <a16:creationId xmlns:a16="http://schemas.microsoft.com/office/drawing/2014/main" id="{2491C199-B28B-44F6-EE2A-F06DCAB5BBB8}"/>
              </a:ext>
            </a:extLst>
          </p:cNvPr>
          <p:cNvGraphicFramePr>
            <a:graphicFrameLocks noGrp="1"/>
          </p:cNvGraphicFramePr>
          <p:nvPr/>
        </p:nvGraphicFramePr>
        <p:xfrm>
          <a:off x="771708" y="4306568"/>
          <a:ext cx="2574349" cy="2051082"/>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99899">
                  <a:extLst>
                    <a:ext uri="{9D8B030D-6E8A-4147-A177-3AD203B41FA5}">
                      <a16:colId xmlns:a16="http://schemas.microsoft.com/office/drawing/2014/main" val="3209345655"/>
                    </a:ext>
                  </a:extLst>
                </a:gridCol>
                <a:gridCol w="887275">
                  <a:extLst>
                    <a:ext uri="{9D8B030D-6E8A-4147-A177-3AD203B41FA5}">
                      <a16:colId xmlns:a16="http://schemas.microsoft.com/office/drawing/2014/main" val="899803852"/>
                    </a:ext>
                  </a:extLst>
                </a:gridCol>
                <a:gridCol w="388401">
                  <a:extLst>
                    <a:ext uri="{9D8B030D-6E8A-4147-A177-3AD203B41FA5}">
                      <a16:colId xmlns:a16="http://schemas.microsoft.com/office/drawing/2014/main" val="2445421426"/>
                    </a:ext>
                  </a:extLst>
                </a:gridCol>
                <a:gridCol w="898774">
                  <a:extLst>
                    <a:ext uri="{9D8B030D-6E8A-4147-A177-3AD203B41FA5}">
                      <a16:colId xmlns:a16="http://schemas.microsoft.com/office/drawing/2014/main" val="3493185966"/>
                    </a:ext>
                  </a:extLst>
                </a:gridCol>
              </a:tblGrid>
              <a:tr h="256382">
                <a:tc gridSpan="4">
                  <a:txBody>
                    <a:bodyPr/>
                    <a:lstStyle/>
                    <a:p>
                      <a:pPr algn="ctr"/>
                      <a:r>
                        <a:rPr lang="en-US" sz="1000">
                          <a:solidFill>
                            <a:schemeClr val="tx2"/>
                          </a:solidFill>
                          <a:latin typeface="+mj-lt"/>
                        </a:rPr>
                        <a:t>Memory Services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339439"/>
                  </a:ext>
                </a:extLst>
              </a:tr>
              <a:tr h="34961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AI Search</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t>
                      </a:r>
                      <a:r>
                        <a:rPr lang="en-US" sz="900" err="1"/>
                        <a:t>CosmosDB</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Elasticsearch</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dirty="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MongoDB</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Pinecone</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572205385"/>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Qdrant</a:t>
                      </a: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Redis</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4275008761"/>
                  </a:ext>
                </a:extLst>
              </a:tr>
            </a:tbl>
          </a:graphicData>
        </a:graphic>
      </p:graphicFrame>
      <p:sp>
        <p:nvSpPr>
          <p:cNvPr id="13" name="Rounded Rectangle 12">
            <a:extLst>
              <a:ext uri="{FF2B5EF4-FFF2-40B4-BE49-F238E27FC236}">
                <a16:creationId xmlns:a16="http://schemas.microsoft.com/office/drawing/2014/main" id="{07E35320-F2D7-F27F-C0D1-345AF06BE1A2}"/>
              </a:ext>
              <a:ext uri="{C183D7F6-B498-43B3-948B-1728B52AA6E4}">
                <adec:decorative xmlns:adec="http://schemas.microsoft.com/office/drawing/2017/decorative" val="1"/>
              </a:ext>
            </a:extLst>
          </p:cNvPr>
          <p:cNvSpPr/>
          <p:nvPr/>
        </p:nvSpPr>
        <p:spPr bwMode="auto">
          <a:xfrm>
            <a:off x="675105" y="4205494"/>
            <a:ext cx="2739201" cy="2195483"/>
          </a:xfrm>
          <a:prstGeom prst="roundRect">
            <a:avLst>
              <a:gd name="adj" fmla="val 3605"/>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6" name="Picture 4" descr="Image Large SK Logo">
            <a:extLst>
              <a:ext uri="{FF2B5EF4-FFF2-40B4-BE49-F238E27FC236}">
                <a16:creationId xmlns:a16="http://schemas.microsoft.com/office/drawing/2014/main" id="{D2CB982B-F333-A609-7136-DB8004A534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5854" y="1163272"/>
            <a:ext cx="2265728" cy="2265728"/>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aphicFrame>
        <p:nvGraphicFramePr>
          <p:cNvPr id="25" name="Table 24">
            <a:extLst>
              <a:ext uri="{FF2B5EF4-FFF2-40B4-BE49-F238E27FC236}">
                <a16:creationId xmlns:a16="http://schemas.microsoft.com/office/drawing/2014/main" id="{CAF0F63A-882D-60A7-20EE-7C8EFF8D1C7D}"/>
              </a:ext>
            </a:extLst>
          </p:cNvPr>
          <p:cNvGraphicFramePr>
            <a:graphicFrameLocks noGrp="1"/>
          </p:cNvGraphicFramePr>
          <p:nvPr/>
        </p:nvGraphicFramePr>
        <p:xfrm>
          <a:off x="640719" y="2921348"/>
          <a:ext cx="2654140" cy="116038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412294">
                  <a:extLst>
                    <a:ext uri="{9D8B030D-6E8A-4147-A177-3AD203B41FA5}">
                      <a16:colId xmlns:a16="http://schemas.microsoft.com/office/drawing/2014/main" val="3209345655"/>
                    </a:ext>
                  </a:extLst>
                </a:gridCol>
                <a:gridCol w="914776">
                  <a:extLst>
                    <a:ext uri="{9D8B030D-6E8A-4147-A177-3AD203B41FA5}">
                      <a16:colId xmlns:a16="http://schemas.microsoft.com/office/drawing/2014/main" val="899803852"/>
                    </a:ext>
                  </a:extLst>
                </a:gridCol>
                <a:gridCol w="400439">
                  <a:extLst>
                    <a:ext uri="{9D8B030D-6E8A-4147-A177-3AD203B41FA5}">
                      <a16:colId xmlns:a16="http://schemas.microsoft.com/office/drawing/2014/main" val="2445421426"/>
                    </a:ext>
                  </a:extLst>
                </a:gridCol>
                <a:gridCol w="926631">
                  <a:extLst>
                    <a:ext uri="{9D8B030D-6E8A-4147-A177-3AD203B41FA5}">
                      <a16:colId xmlns:a16="http://schemas.microsoft.com/office/drawing/2014/main" val="3493185966"/>
                    </a:ext>
                  </a:extLst>
                </a:gridCol>
              </a:tblGrid>
              <a:tr h="0">
                <a:tc gridSpan="4">
                  <a:txBody>
                    <a:bodyPr/>
                    <a:lstStyle/>
                    <a:p>
                      <a:pPr algn="ctr"/>
                      <a:r>
                        <a:rPr lang="en-US" sz="1000">
                          <a:solidFill>
                            <a:schemeClr val="tx2"/>
                          </a:solidFill>
                          <a:latin typeface="+mj-lt"/>
                        </a:rPr>
                        <a:t>Local models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339439"/>
                  </a:ext>
                </a:extLst>
              </a:tr>
              <a:tr h="34961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Ollama</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ONNX</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LM Studio</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Phi SLM</a:t>
                      </a:r>
                      <a:b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Model Family</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28" name="Rounded Rectangle 12">
            <a:extLst>
              <a:ext uri="{FF2B5EF4-FFF2-40B4-BE49-F238E27FC236}">
                <a16:creationId xmlns:a16="http://schemas.microsoft.com/office/drawing/2014/main" id="{E06632C3-4E09-202C-AC1A-3D5C20E988B7}"/>
              </a:ext>
              <a:ext uri="{C183D7F6-B498-43B3-948B-1728B52AA6E4}">
                <adec:decorative xmlns:adec="http://schemas.microsoft.com/office/drawing/2017/decorative" val="1"/>
              </a:ext>
            </a:extLst>
          </p:cNvPr>
          <p:cNvSpPr/>
          <p:nvPr/>
        </p:nvSpPr>
        <p:spPr bwMode="auto">
          <a:xfrm>
            <a:off x="640719" y="2826681"/>
            <a:ext cx="2739201" cy="1239763"/>
          </a:xfrm>
          <a:prstGeom prst="roundRect">
            <a:avLst>
              <a:gd name="adj" fmla="val 9090"/>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1" name="Graphic 30">
            <a:extLst>
              <a:ext uri="{FF2B5EF4-FFF2-40B4-BE49-F238E27FC236}">
                <a16:creationId xmlns:a16="http://schemas.microsoft.com/office/drawing/2014/main" id="{D2F16B82-5EAE-550F-DD44-43CEF9F7E83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38404" y="3110564"/>
            <a:ext cx="228600" cy="228600"/>
          </a:xfrm>
          <a:prstGeom prst="rect">
            <a:avLst/>
          </a:prstGeom>
        </p:spPr>
      </p:pic>
      <p:graphicFrame>
        <p:nvGraphicFramePr>
          <p:cNvPr id="32" name="Table 31">
            <a:extLst>
              <a:ext uri="{FF2B5EF4-FFF2-40B4-BE49-F238E27FC236}">
                <a16:creationId xmlns:a16="http://schemas.microsoft.com/office/drawing/2014/main" id="{FA5C6DD0-6647-F25B-70E5-08662959643C}"/>
              </a:ext>
            </a:extLst>
          </p:cNvPr>
          <p:cNvGraphicFramePr>
            <a:graphicFrameLocks noGrp="1"/>
          </p:cNvGraphicFramePr>
          <p:nvPr/>
        </p:nvGraphicFramePr>
        <p:xfrm>
          <a:off x="8801296" y="3692287"/>
          <a:ext cx="2677969" cy="83276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88474">
                  <a:extLst>
                    <a:ext uri="{9D8B030D-6E8A-4147-A177-3AD203B41FA5}">
                      <a16:colId xmlns:a16="http://schemas.microsoft.com/office/drawing/2014/main" val="1758445865"/>
                    </a:ext>
                  </a:extLst>
                </a:gridCol>
                <a:gridCol w="960788">
                  <a:extLst>
                    <a:ext uri="{9D8B030D-6E8A-4147-A177-3AD203B41FA5}">
                      <a16:colId xmlns:a16="http://schemas.microsoft.com/office/drawing/2014/main" val="899803852"/>
                    </a:ext>
                  </a:extLst>
                </a:gridCol>
                <a:gridCol w="386461">
                  <a:extLst>
                    <a:ext uri="{9D8B030D-6E8A-4147-A177-3AD203B41FA5}">
                      <a16:colId xmlns:a16="http://schemas.microsoft.com/office/drawing/2014/main" val="1339659713"/>
                    </a:ext>
                  </a:extLst>
                </a:gridCol>
                <a:gridCol w="942246">
                  <a:extLst>
                    <a:ext uri="{9D8B030D-6E8A-4147-A177-3AD203B41FA5}">
                      <a16:colId xmlns:a16="http://schemas.microsoft.com/office/drawing/2014/main" val="3493185966"/>
                    </a:ext>
                  </a:extLst>
                </a:gridCol>
              </a:tblGrid>
              <a:tr h="375560">
                <a:tc gridSpan="4">
                  <a:txBody>
                    <a:bodyPr/>
                    <a:lstStyle/>
                    <a:p>
                      <a:pPr algn="ctr"/>
                      <a:r>
                        <a:rPr lang="en-US" sz="1000">
                          <a:solidFill>
                            <a:schemeClr val="tx2"/>
                          </a:solidFill>
                          <a:latin typeface="+mj-lt"/>
                        </a:rPr>
                        <a:t>Prompts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707143"/>
                  </a:ext>
                </a:extLst>
              </a:tr>
              <a:tr h="358489">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YAML</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Semantic Kernel</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bl>
          </a:graphicData>
        </a:graphic>
      </p:graphicFrame>
      <p:sp>
        <p:nvSpPr>
          <p:cNvPr id="38" name="Rounded Rectangle 11">
            <a:extLst>
              <a:ext uri="{FF2B5EF4-FFF2-40B4-BE49-F238E27FC236}">
                <a16:creationId xmlns:a16="http://schemas.microsoft.com/office/drawing/2014/main" id="{DB6AE3BE-971A-AED5-B5D4-07495806596B}"/>
              </a:ext>
              <a:ext uri="{C183D7F6-B498-43B3-948B-1728B52AA6E4}">
                <adec:decorative xmlns:adec="http://schemas.microsoft.com/office/drawing/2017/decorative" val="1"/>
              </a:ext>
            </a:extLst>
          </p:cNvPr>
          <p:cNvSpPr/>
          <p:nvPr/>
        </p:nvSpPr>
        <p:spPr bwMode="auto">
          <a:xfrm>
            <a:off x="8730208" y="3663806"/>
            <a:ext cx="2732032" cy="901841"/>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40" name="Picture 39">
            <a:extLst>
              <a:ext uri="{FF2B5EF4-FFF2-40B4-BE49-F238E27FC236}">
                <a16:creationId xmlns:a16="http://schemas.microsoft.com/office/drawing/2014/main" id="{D0FB8B23-7AE5-868C-9C9F-5905F6442F2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073" y="4680458"/>
            <a:ext cx="260035" cy="260035"/>
          </a:xfrm>
          <a:prstGeom prst="rect">
            <a:avLst/>
          </a:prstGeom>
        </p:spPr>
      </p:pic>
      <p:pic>
        <p:nvPicPr>
          <p:cNvPr id="42" name="Picture 4" descr="Image Large SK Logo">
            <a:extLst>
              <a:ext uri="{FF2B5EF4-FFF2-40B4-BE49-F238E27FC236}">
                <a16:creationId xmlns:a16="http://schemas.microsoft.com/office/drawing/2014/main" id="{90CB7881-6ABB-0E4A-7D89-CEBF13C137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5122" y="4158053"/>
            <a:ext cx="228601" cy="228601"/>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17687E6-CFE2-9307-36A0-80697CE59E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2278" y="4158053"/>
            <a:ext cx="232516" cy="232516"/>
          </a:xfrm>
          <a:prstGeom prst="rect">
            <a:avLst/>
          </a:prstGeom>
          <a:extLst>
            <a:ext uri="{909E8E84-426E-40DD-AFC4-6F175D3DCCD1}">
              <a14:hiddenFill xmlns:a14="http://schemas.microsoft.com/office/drawing/2010/main">
                <a:solidFill>
                  <a:srgbClr val="FFFFFF"/>
                </a:solidFill>
              </a14:hiddenFill>
            </a:ext>
          </a:extLst>
        </p:spPr>
      </p:pic>
      <p:pic>
        <p:nvPicPr>
          <p:cNvPr id="45" name="Picture 44" descr="A black background with a black square&#10;&#10;Description automatically generated with medium confidence">
            <a:extLst>
              <a:ext uri="{FF2B5EF4-FFF2-40B4-BE49-F238E27FC236}">
                <a16:creationId xmlns:a16="http://schemas.microsoft.com/office/drawing/2014/main" id="{91CFCD6A-1E31-0253-5CCE-A57DE7976A93}"/>
              </a:ext>
            </a:extLst>
          </p:cNvPr>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813859" y="1502993"/>
            <a:ext cx="266954" cy="270607"/>
          </a:xfrm>
          <a:prstGeom prst="rect">
            <a:avLst/>
          </a:prstGeom>
        </p:spPr>
      </p:pic>
      <p:pic>
        <p:nvPicPr>
          <p:cNvPr id="51" name="Picture 50">
            <a:extLst>
              <a:ext uri="{FF2B5EF4-FFF2-40B4-BE49-F238E27FC236}">
                <a16:creationId xmlns:a16="http://schemas.microsoft.com/office/drawing/2014/main" id="{BBC3230A-DCD5-2499-DEC6-2393202B3FAC}"/>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707297" y="2186362"/>
            <a:ext cx="455997" cy="430942"/>
          </a:xfrm>
          <a:prstGeom prst="rect">
            <a:avLst/>
          </a:prstGeom>
        </p:spPr>
      </p:pic>
      <p:pic>
        <p:nvPicPr>
          <p:cNvPr id="53" name="Picture 52">
            <a:extLst>
              <a:ext uri="{FF2B5EF4-FFF2-40B4-BE49-F238E27FC236}">
                <a16:creationId xmlns:a16="http://schemas.microsoft.com/office/drawing/2014/main" id="{2CB358BF-E501-E111-4619-A6BBC7C80F4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46396" y1="89474" x2="46396" y2="89474"/>
                        <a14:backgroundMark x1="71171" y1="25359" x2="71171" y2="25359"/>
                        <a14:backgroundMark x1="66216" y1="81818" x2="66216" y2="81818"/>
                        <a14:backgroundMark x1="43694" y1="74641" x2="43694" y2="74641"/>
                      </a14:backgroundRemoval>
                    </a14:imgEffect>
                  </a14:imgLayer>
                </a14:imgProps>
              </a:ext>
            </a:extLst>
          </a:blip>
          <a:stretch>
            <a:fillRect/>
          </a:stretch>
        </p:blipFill>
        <p:spPr>
          <a:xfrm>
            <a:off x="2045086" y="2275279"/>
            <a:ext cx="336623" cy="316911"/>
          </a:xfrm>
          <a:prstGeom prst="rect">
            <a:avLst/>
          </a:prstGeom>
        </p:spPr>
      </p:pic>
      <p:pic>
        <p:nvPicPr>
          <p:cNvPr id="1034" name="Picture 10">
            <a:extLst>
              <a:ext uri="{FF2B5EF4-FFF2-40B4-BE49-F238E27FC236}">
                <a16:creationId xmlns:a16="http://schemas.microsoft.com/office/drawing/2014/main" id="{C10A41FE-22E8-03DC-3ABF-A45D152869E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44706" y="1462393"/>
            <a:ext cx="337384" cy="33738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Docker AI/ML Hackathon: Use Docker to get inspired and be productive within this exciting new ...">
            <a:extLst>
              <a:ext uri="{FF2B5EF4-FFF2-40B4-BE49-F238E27FC236}">
                <a16:creationId xmlns:a16="http://schemas.microsoft.com/office/drawing/2014/main" id="{03E67A4E-D4A3-D402-EAF0-766653212EE9}"/>
              </a:ext>
            </a:extLst>
          </p:cNvPr>
          <p:cNvPicPr>
            <a:picLocks noChangeAspect="1" noChangeArrowheads="1"/>
          </p:cNvPicPr>
          <p:nvPr/>
        </p:nvPicPr>
        <p:blipFill rotWithShape="1">
          <a:blip r:embed="rId13">
            <a:lum bright="70000" contrast="-70000"/>
            <a:extLst>
              <a:ext uri="{BEBA8EAE-BF5A-486C-A8C5-ECC9F3942E4B}">
                <a14:imgProps xmlns:a14="http://schemas.microsoft.com/office/drawing/2010/main">
                  <a14:imgLayer r:embed="rId14">
                    <a14:imgEffect>
                      <a14:backgroundRemoval t="9662" b="99034" l="3167" r="30000">
                        <a14:foregroundMark x1="6333" y1="94203" x2="6333" y2="94203"/>
                        <a14:foregroundMark x1="27500" y1="95652" x2="27500" y2="95652"/>
                        <a14:foregroundMark x1="6667" y1="99034" x2="6667" y2="99034"/>
                        <a14:foregroundMark x1="15500" y1="48792" x2="15500" y2="48792"/>
                        <a14:foregroundMark x1="17167" y1="57005" x2="17167" y2="57005"/>
                        <a14:foregroundMark x1="23500" y1="49275" x2="23500" y2="49275"/>
                        <a14:foregroundMark x1="11167" y1="49758" x2="11167" y2="49758"/>
                      </a14:backgroundRemoval>
                    </a14:imgEffect>
                  </a14:imgLayer>
                </a14:imgProps>
              </a:ext>
              <a:ext uri="{28A0092B-C50C-407E-A947-70E740481C1C}">
                <a14:useLocalDpi xmlns:a14="http://schemas.microsoft.com/office/drawing/2010/main" val="0"/>
              </a:ext>
            </a:extLst>
          </a:blip>
          <a:srcRect r="66505"/>
          <a:stretch/>
        </p:blipFill>
        <p:spPr bwMode="auto">
          <a:xfrm>
            <a:off x="-6206724" y="948974"/>
            <a:ext cx="45719" cy="4709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D6300837-07E6-1DD1-E9B1-C3E10921396B}"/>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10000" b="90000" l="10000" r="90000">
                        <a14:backgroundMark x1="10345" y1="10000" x2="10345" y2="10000"/>
                      </a14:backgroundRemoval>
                    </a14:imgEffect>
                  </a14:imgLayer>
                </a14:imgProps>
              </a:ext>
            </a:extLst>
          </a:blip>
          <a:stretch>
            <a:fillRect/>
          </a:stretch>
        </p:blipFill>
        <p:spPr>
          <a:xfrm>
            <a:off x="709117" y="3585477"/>
            <a:ext cx="381461" cy="394615"/>
          </a:xfrm>
          <a:prstGeom prst="rect">
            <a:avLst/>
          </a:prstGeom>
        </p:spPr>
      </p:pic>
      <p:pic>
        <p:nvPicPr>
          <p:cNvPr id="58" name="Picture 57">
            <a:extLst>
              <a:ext uri="{FF2B5EF4-FFF2-40B4-BE49-F238E27FC236}">
                <a16:creationId xmlns:a16="http://schemas.microsoft.com/office/drawing/2014/main" id="{19589F5B-FC96-13D4-5965-43A4F5FBCC80}"/>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10000" b="90000" l="10000" r="90000"/>
                    </a14:imgEffect>
                  </a14:imgLayer>
                </a14:imgProps>
              </a:ext>
            </a:extLst>
          </a:blip>
          <a:stretch>
            <a:fillRect/>
          </a:stretch>
        </p:blipFill>
        <p:spPr>
          <a:xfrm>
            <a:off x="1995790" y="3187786"/>
            <a:ext cx="381461" cy="390766"/>
          </a:xfrm>
          <a:prstGeom prst="rect">
            <a:avLst/>
          </a:prstGeom>
        </p:spPr>
      </p:pic>
      <p:sp>
        <p:nvSpPr>
          <p:cNvPr id="59" name="AutoShape 12" descr="Microsoft Redesigns Its Logo for the First Time in 25 Years, Here It Is in All Its Glory">
            <a:extLst>
              <a:ext uri="{FF2B5EF4-FFF2-40B4-BE49-F238E27FC236}">
                <a16:creationId xmlns:a16="http://schemas.microsoft.com/office/drawing/2014/main" id="{4F25E21B-AA42-9BC7-92CF-EA4C41E1D52E}"/>
              </a:ext>
            </a:extLst>
          </p:cNvPr>
          <p:cNvSpPr>
            <a:spLocks noChangeAspect="1" noChangeArrowheads="1"/>
          </p:cNvSpPr>
          <p:nvPr/>
        </p:nvSpPr>
        <p:spPr bwMode="auto">
          <a:xfrm>
            <a:off x="-1020128" y="828696"/>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38" name="Picture 14" descr="Microsoft Logo Icon PNG Image - PurePNG | Free transparent CC0 PNG Image Library">
            <a:extLst>
              <a:ext uri="{FF2B5EF4-FFF2-40B4-BE49-F238E27FC236}">
                <a16:creationId xmlns:a16="http://schemas.microsoft.com/office/drawing/2014/main" id="{83E54A06-3CF2-F1DD-08BF-DCAA031C1A9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45996" y="3658880"/>
            <a:ext cx="280221" cy="28022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Docker AI/ML Hackathon: Use Docker to get inspired and be productive within this exciting new ...">
            <a:extLst>
              <a:ext uri="{FF2B5EF4-FFF2-40B4-BE49-F238E27FC236}">
                <a16:creationId xmlns:a16="http://schemas.microsoft.com/office/drawing/2014/main" id="{A0E355B4-97CA-7EC6-933C-06DDC82A293E}"/>
              </a:ext>
            </a:extLst>
          </p:cNvPr>
          <p:cNvPicPr>
            <a:picLocks noChangeAspect="1" noChangeArrowheads="1"/>
          </p:cNvPicPr>
          <p:nvPr/>
        </p:nvPicPr>
        <p:blipFill rotWithShape="1">
          <a:blip r:embed="rId13">
            <a:lum bright="70000" contrast="-70000"/>
            <a:extLst>
              <a:ext uri="{BEBA8EAE-BF5A-486C-A8C5-ECC9F3942E4B}">
                <a14:imgProps xmlns:a14="http://schemas.microsoft.com/office/drawing/2010/main">
                  <a14:imgLayer r:embed="rId14">
                    <a14:imgEffect>
                      <a14:backgroundRemoval t="9662" b="99034" l="3167" r="30000">
                        <a14:foregroundMark x1="6333" y1="94203" x2="6333" y2="94203"/>
                        <a14:foregroundMark x1="27500" y1="95652" x2="27500" y2="95652"/>
                        <a14:foregroundMark x1="6667" y1="99034" x2="6667" y2="99034"/>
                        <a14:foregroundMark x1="15500" y1="48792" x2="15500" y2="48792"/>
                        <a14:foregroundMark x1="17167" y1="57005" x2="17167" y2="57005"/>
                        <a14:foregroundMark x1="23500" y1="49275" x2="23500" y2="49275"/>
                        <a14:foregroundMark x1="11167" y1="49758" x2="11167" y2="49758"/>
                      </a14:backgroundRemoval>
                    </a14:imgEffect>
                  </a14:imgLayer>
                </a14:imgProps>
              </a:ext>
              <a:ext uri="{28A0092B-C50C-407E-A947-70E740481C1C}">
                <a14:useLocalDpi xmlns:a14="http://schemas.microsoft.com/office/drawing/2010/main" val="0"/>
              </a:ext>
            </a:extLst>
          </a:blip>
          <a:srcRect r="66505"/>
          <a:stretch/>
        </p:blipFill>
        <p:spPr bwMode="auto">
          <a:xfrm>
            <a:off x="731155" y="3165858"/>
            <a:ext cx="337384" cy="34750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45A5629-3540-9F5B-A03A-B9E3A2F82388}"/>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r="71780"/>
          <a:stretch/>
        </p:blipFill>
        <p:spPr bwMode="auto">
          <a:xfrm>
            <a:off x="8938404" y="2672207"/>
            <a:ext cx="249117" cy="266558"/>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a:extLst>
              <a:ext uri="{FF2B5EF4-FFF2-40B4-BE49-F238E27FC236}">
                <a16:creationId xmlns:a16="http://schemas.microsoft.com/office/drawing/2014/main" id="{B27F55CE-BEF8-B2B3-C5DC-387BD081A889}"/>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291578" y="3110564"/>
            <a:ext cx="228600" cy="228600"/>
          </a:xfrm>
          <a:prstGeom prst="rect">
            <a:avLst/>
          </a:prstGeom>
        </p:spPr>
      </p:pic>
      <p:pic>
        <p:nvPicPr>
          <p:cNvPr id="62" name="Graphic 61">
            <a:extLst>
              <a:ext uri="{FF2B5EF4-FFF2-40B4-BE49-F238E27FC236}">
                <a16:creationId xmlns:a16="http://schemas.microsoft.com/office/drawing/2014/main" id="{3F3F365E-ABF0-D39D-6059-30DCA11993D4}"/>
              </a:ext>
              <a:ext uri="{C183D7F6-B498-43B3-948B-1728B52AA6E4}">
                <adec:decorative xmlns:adec="http://schemas.microsoft.com/office/drawing/2017/decorative" val="1"/>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0304741" y="5155971"/>
            <a:ext cx="228600" cy="228600"/>
          </a:xfrm>
          <a:prstGeom prst="rect">
            <a:avLst/>
          </a:prstGeom>
        </p:spPr>
      </p:pic>
      <p:pic>
        <p:nvPicPr>
          <p:cNvPr id="67" name="Picture 66" descr="A blue and yellow object with a circle&#10;&#10;Description automatically generated">
            <a:extLst>
              <a:ext uri="{FF2B5EF4-FFF2-40B4-BE49-F238E27FC236}">
                <a16:creationId xmlns:a16="http://schemas.microsoft.com/office/drawing/2014/main" id="{6AA70D45-518D-7646-6CF2-7C3BEF7580C9}"/>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5532" b="90000" l="5778" r="94000">
                        <a14:foregroundMark x1="79222" y1="20638" x2="79222" y2="20638"/>
                        <a14:foregroundMark x1="68889" y1="5638" x2="68889" y2="5638"/>
                        <a14:foregroundMark x1="94000" y1="29255" x2="94000" y2="29255"/>
                        <a14:foregroundMark x1="63111" y1="50426" x2="63111" y2="50426"/>
                        <a14:foregroundMark x1="52667" y1="25426" x2="52667" y2="25426"/>
                        <a14:foregroundMark x1="35222" y1="55957" x2="35222" y2="55957"/>
                        <a14:foregroundMark x1="15333" y1="77553" x2="15333" y2="77553"/>
                        <a14:foregroundMark x1="5778" y1="77128" x2="5778" y2="77128"/>
                      </a14:backgroundRemoval>
                    </a14:imgEffect>
                  </a14:imgLayer>
                </a14:imgProps>
              </a:ext>
              <a:ext uri="{28A0092B-C50C-407E-A947-70E740481C1C}">
                <a14:useLocalDpi xmlns:a14="http://schemas.microsoft.com/office/drawing/2010/main" val="0"/>
              </a:ext>
            </a:extLst>
          </a:blip>
          <a:stretch>
            <a:fillRect/>
          </a:stretch>
        </p:blipFill>
        <p:spPr>
          <a:xfrm>
            <a:off x="8815723" y="5046416"/>
            <a:ext cx="323765" cy="338155"/>
          </a:xfrm>
          <a:prstGeom prst="rect">
            <a:avLst/>
          </a:prstGeom>
        </p:spPr>
      </p:pic>
      <p:pic>
        <p:nvPicPr>
          <p:cNvPr id="69" name="Picture 68">
            <a:extLst>
              <a:ext uri="{FF2B5EF4-FFF2-40B4-BE49-F238E27FC236}">
                <a16:creationId xmlns:a16="http://schemas.microsoft.com/office/drawing/2014/main" id="{EB67A2F9-D3C1-E257-C3B9-3F5A23015C4E}"/>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6381" b="97580" l="207" r="98244">
                        <a14:foregroundMark x1="21074" y1="49175" x2="21074" y2="49175"/>
                        <a14:foregroundMark x1="4649" y1="81628" x2="4649" y2="81628"/>
                        <a14:foregroundMark x1="15599" y1="95380" x2="15599" y2="95380"/>
                        <a14:foregroundMark x1="42045" y1="95380" x2="42045" y2="95380"/>
                        <a14:foregroundMark x1="90909" y1="87679" x2="90909" y2="87679"/>
                        <a14:foregroundMark x1="84504" y1="59516" x2="84504" y2="59516"/>
                        <a14:foregroundMark x1="46281" y1="6381" x2="46281" y2="6381"/>
                        <a14:foregroundMark x1="4132" y1="85919" x2="4132" y2="85919"/>
                        <a14:foregroundMark x1="4132" y1="85919" x2="7955" y2="77888"/>
                        <a14:foregroundMark x1="7955" y1="77888" x2="7541" y2="78878"/>
                        <a14:foregroundMark x1="3926" y1="89769" x2="10227" y2="94609"/>
                        <a14:foregroundMark x1="10227" y1="94609" x2="22107" y2="97580"/>
                        <a14:foregroundMark x1="22107" y1="97580" x2="26240" y2="96150"/>
                        <a14:foregroundMark x1="45764" y1="95380" x2="60331" y2="95050"/>
                        <a14:foregroundMark x1="60331" y1="95050" x2="87707" y2="95380"/>
                        <a14:foregroundMark x1="87707" y1="95380" x2="94628" y2="95270"/>
                        <a14:foregroundMark x1="94628" y1="95270" x2="94731" y2="95270"/>
                        <a14:foregroundMark x1="94835" y1="93289" x2="94628" y2="80638"/>
                        <a14:foregroundMark x1="94628" y1="80638" x2="90702" y2="74037"/>
                        <a14:foregroundMark x1="90702" y1="74037" x2="90702" y2="74037"/>
                        <a14:foregroundMark x1="98347" y1="87459" x2="98347" y2="87459"/>
                        <a14:foregroundMark x1="207" y1="86579" x2="207" y2="86579"/>
                      </a14:backgroundRemoval>
                    </a14:imgEffect>
                  </a14:imgLayer>
                </a14:imgProps>
              </a:ext>
            </a:extLst>
          </a:blip>
          <a:stretch>
            <a:fillRect/>
          </a:stretch>
        </p:blipFill>
        <p:spPr>
          <a:xfrm>
            <a:off x="8825532" y="5691290"/>
            <a:ext cx="276490" cy="259638"/>
          </a:xfrm>
          <a:prstGeom prst="rect">
            <a:avLst/>
          </a:prstGeom>
        </p:spPr>
      </p:pic>
      <p:pic>
        <p:nvPicPr>
          <p:cNvPr id="70" name="Picture 2" descr="Elasticsearch logo">
            <a:extLst>
              <a:ext uri="{FF2B5EF4-FFF2-40B4-BE49-F238E27FC236}">
                <a16:creationId xmlns:a16="http://schemas.microsoft.com/office/drawing/2014/main" id="{24E3533C-EC4D-0A45-B048-739591A470A3}"/>
              </a:ext>
            </a:extLst>
          </p:cNvPr>
          <p:cNvPicPr>
            <a:picLocks noChangeAspect="1" noChangeArrowheads="1"/>
          </p:cNvPicPr>
          <p:nvPr/>
        </p:nvPicPr>
        <p:blipFill rotWithShape="1">
          <a:blip r:embed="rId29">
            <a:extLst>
              <a:ext uri="{28A0092B-C50C-407E-A947-70E740481C1C}">
                <a14:useLocalDpi xmlns:a14="http://schemas.microsoft.com/office/drawing/2010/main" val="0"/>
              </a:ext>
            </a:extLst>
          </a:blip>
          <a:srcRect r="59220"/>
          <a:stretch/>
        </p:blipFill>
        <p:spPr bwMode="auto">
          <a:xfrm>
            <a:off x="835016" y="5043295"/>
            <a:ext cx="328149" cy="4528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78A6A80D-B631-4343-5C34-1EA0B7BEA2F4}"/>
              </a:ext>
            </a:extLst>
          </p:cNvPr>
          <p:cNvPicPr>
            <a:picLocks noChangeAspect="1"/>
          </p:cNvPicPr>
          <p:nvPr/>
        </p:nvPicPr>
        <p:blipFill>
          <a:blip r:embed="rId30">
            <a:extLst>
              <a:ext uri="{BEBA8EAE-BF5A-486C-A8C5-ECC9F3942E4B}">
                <a14:imgProps xmlns:a14="http://schemas.microsoft.com/office/drawing/2010/main">
                  <a14:imgLayer r:embed="rId31">
                    <a14:imgEffect>
                      <a14:backgroundRemoval t="10000" b="90000" l="10000" r="90000"/>
                    </a14:imgEffect>
                  </a14:imgLayer>
                </a14:imgProps>
              </a:ext>
            </a:extLst>
          </a:blip>
          <a:stretch>
            <a:fillRect/>
          </a:stretch>
        </p:blipFill>
        <p:spPr>
          <a:xfrm>
            <a:off x="786633" y="5541876"/>
            <a:ext cx="424914" cy="311832"/>
          </a:xfrm>
          <a:prstGeom prst="rect">
            <a:avLst/>
          </a:prstGeom>
        </p:spPr>
      </p:pic>
      <p:pic>
        <p:nvPicPr>
          <p:cNvPr id="74" name="Picture 73">
            <a:extLst>
              <a:ext uri="{FF2B5EF4-FFF2-40B4-BE49-F238E27FC236}">
                <a16:creationId xmlns:a16="http://schemas.microsoft.com/office/drawing/2014/main" id="{466494A3-D1E1-70CF-73CD-64AFAB0C7F82}"/>
              </a:ext>
            </a:extLst>
          </p:cNvPr>
          <p:cNvPicPr>
            <a:picLocks noChangeAspect="1"/>
          </p:cNvPicPr>
          <p:nvPr/>
        </p:nvPicPr>
        <p:blipFill>
          <a:blip r:embed="rId32">
            <a:extLst>
              <a:ext uri="{BEBA8EAE-BF5A-486C-A8C5-ECC9F3942E4B}">
                <a14:imgProps xmlns:a14="http://schemas.microsoft.com/office/drawing/2010/main">
                  <a14:imgLayer r:embed="rId33">
                    <a14:imgEffect>
                      <a14:backgroundRemoval t="10000" b="90000" l="10000" r="90000">
                        <a14:foregroundMark x1="51079" y1="50345" x2="51079" y2="50345"/>
                      </a14:backgroundRemoval>
                    </a14:imgEffect>
                  </a14:imgLayer>
                </a14:imgProps>
              </a:ext>
            </a:extLst>
          </a:blip>
          <a:stretch>
            <a:fillRect/>
          </a:stretch>
        </p:blipFill>
        <p:spPr>
          <a:xfrm>
            <a:off x="786633" y="5896458"/>
            <a:ext cx="424914" cy="443260"/>
          </a:xfrm>
          <a:prstGeom prst="rect">
            <a:avLst/>
          </a:prstGeom>
        </p:spPr>
      </p:pic>
      <p:pic>
        <p:nvPicPr>
          <p:cNvPr id="1048" name="Picture 24">
            <a:extLst>
              <a:ext uri="{FF2B5EF4-FFF2-40B4-BE49-F238E27FC236}">
                <a16:creationId xmlns:a16="http://schemas.microsoft.com/office/drawing/2014/main" id="{877BE320-F764-4870-3F14-50AF6EAB2FCB}"/>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087152" y="4702357"/>
            <a:ext cx="455924" cy="31879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4ED46C91-9E05-E7E2-BEE3-E5BD57B811F8}"/>
              </a:ext>
            </a:extLst>
          </p:cNvPr>
          <p:cNvPicPr>
            <a:picLocks noChangeAspect="1"/>
          </p:cNvPicPr>
          <p:nvPr/>
        </p:nvPicPr>
        <p:blipFill>
          <a:blip r:embed="rId35">
            <a:extLst>
              <a:ext uri="{BEBA8EAE-BF5A-486C-A8C5-ECC9F3942E4B}">
                <a14:imgProps xmlns:a14="http://schemas.microsoft.com/office/drawing/2010/main">
                  <a14:imgLayer r:embed="rId36">
                    <a14:imgEffect>
                      <a14:backgroundRemoval t="7151" b="97430" l="6958" r="94915">
                        <a14:foregroundMark x1="52810" y1="7151" x2="52810" y2="7151"/>
                        <a14:foregroundMark x1="52810" y1="14860" x2="52810" y2="14860"/>
                        <a14:foregroundMark x1="51383" y1="15419" x2="50847" y2="14637"/>
                        <a14:foregroundMark x1="53345" y1="16536" x2="50045" y2="14860"/>
                        <a14:foregroundMark x1="30419" y1="27486" x2="33809" y2="25810"/>
                        <a14:foregroundMark x1="34255" y1="28268" x2="26940" y2="24469"/>
                        <a14:foregroundMark x1="47101" y1="35754" x2="51383" y2="35754"/>
                        <a14:foregroundMark x1="92864" y1="32402" x2="92864" y2="32402"/>
                        <a14:foregroundMark x1="94648" y1="49274" x2="94648" y2="49274"/>
                        <a14:foregroundMark x1="52007" y1="92737" x2="52007" y2="92737"/>
                        <a14:foregroundMark x1="7672" y1="66816" x2="7672" y2="66816"/>
                        <a14:foregroundMark x1="7136" y1="49497" x2="7136" y2="49497"/>
                        <a14:foregroundMark x1="95004" y1="66816" x2="95004" y2="66816"/>
                        <a14:foregroundMark x1="50223" y1="97430" x2="50223" y2="97430"/>
                      </a14:backgroundRemoval>
                    </a14:imgEffect>
                  </a14:imgLayer>
                </a14:imgProps>
              </a:ext>
            </a:extLst>
          </a:blip>
          <a:stretch>
            <a:fillRect/>
          </a:stretch>
        </p:blipFill>
        <p:spPr>
          <a:xfrm>
            <a:off x="2169437" y="6028093"/>
            <a:ext cx="291354" cy="232615"/>
          </a:xfrm>
          <a:prstGeom prst="rect">
            <a:avLst/>
          </a:prstGeom>
        </p:spPr>
      </p:pic>
      <p:pic>
        <p:nvPicPr>
          <p:cNvPr id="1054" name="Picture 30" descr="The Vector Database for Machine Learning | Pinecone">
            <a:extLst>
              <a:ext uri="{FF2B5EF4-FFF2-40B4-BE49-F238E27FC236}">
                <a16:creationId xmlns:a16="http://schemas.microsoft.com/office/drawing/2014/main" id="{A41C75D0-A482-E8F9-86CD-DF94E974DAC5}"/>
              </a:ext>
            </a:extLst>
          </p:cNvPr>
          <p:cNvPicPr>
            <a:picLocks noChangeAspect="1" noChangeArrowheads="1"/>
          </p:cNvPicPr>
          <p:nvPr/>
        </p:nvPicPr>
        <p:blipFill rotWithShape="1">
          <a:blip r:embed="rId37">
            <a:lum bright="70000" contrast="-70000"/>
            <a:extLst>
              <a:ext uri="{28A0092B-C50C-407E-A947-70E740481C1C}">
                <a14:useLocalDpi xmlns:a14="http://schemas.microsoft.com/office/drawing/2010/main" val="0"/>
              </a:ext>
            </a:extLst>
          </a:blip>
          <a:srcRect r="75272"/>
          <a:stretch/>
        </p:blipFill>
        <p:spPr bwMode="auto">
          <a:xfrm>
            <a:off x="2114683" y="5473217"/>
            <a:ext cx="400863" cy="4432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697BFC-BCA5-13E8-7A7A-938E017D3586}"/>
              </a:ext>
            </a:extLst>
          </p:cNvPr>
          <p:cNvSpPr txBox="1"/>
          <p:nvPr/>
        </p:nvSpPr>
        <p:spPr>
          <a:xfrm>
            <a:off x="5311857" y="5739093"/>
            <a:ext cx="1466166"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Python</a:t>
            </a:r>
          </a:p>
        </p:txBody>
      </p:sp>
      <p:pic>
        <p:nvPicPr>
          <p:cNvPr id="5" name="Picture 4" descr="Python logo">
            <a:extLst>
              <a:ext uri="{FF2B5EF4-FFF2-40B4-BE49-F238E27FC236}">
                <a16:creationId xmlns:a16="http://schemas.microsoft.com/office/drawing/2014/main" id="{9F6E7B5B-2129-2537-6312-296C988340A7}"/>
              </a:ext>
              <a:ext uri="{C183D7F6-B498-43B3-948B-1728B52AA6E4}">
                <adec:decorative xmlns:adec="http://schemas.microsoft.com/office/drawing/2017/decorative" val="0"/>
              </a:ext>
            </a:extLst>
          </p:cNvPr>
          <p:cNvPicPr>
            <a:picLocks noChangeAspect="1"/>
          </p:cNvPicPr>
          <p:nvPr/>
        </p:nvPicPr>
        <p:blipFill>
          <a:blip r:embed="rId38" cstate="screen">
            <a:extLst>
              <a:ext uri="{28A0092B-C50C-407E-A947-70E740481C1C}">
                <a14:useLocalDpi xmlns:a14="http://schemas.microsoft.com/office/drawing/2010/main"/>
              </a:ext>
            </a:extLst>
          </a:blip>
          <a:stretch>
            <a:fillRect/>
          </a:stretch>
        </p:blipFill>
        <p:spPr>
          <a:xfrm>
            <a:off x="5748249" y="5121799"/>
            <a:ext cx="554393" cy="552266"/>
          </a:xfrm>
          <a:prstGeom prst="rect">
            <a:avLst/>
          </a:prstGeom>
        </p:spPr>
      </p:pic>
      <p:sp>
        <p:nvSpPr>
          <p:cNvPr id="7" name="TextBox 6">
            <a:extLst>
              <a:ext uri="{FF2B5EF4-FFF2-40B4-BE49-F238E27FC236}">
                <a16:creationId xmlns:a16="http://schemas.microsoft.com/office/drawing/2014/main" id="{34D52DD2-59F2-73CB-AB3C-DCA0FAEE7C5C}"/>
              </a:ext>
            </a:extLst>
          </p:cNvPr>
          <p:cNvSpPr txBox="1"/>
          <p:nvPr/>
        </p:nvSpPr>
        <p:spPr>
          <a:xfrm>
            <a:off x="6811379" y="5720311"/>
            <a:ext cx="928131"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Java</a:t>
            </a:r>
          </a:p>
        </p:txBody>
      </p:sp>
      <p:pic>
        <p:nvPicPr>
          <p:cNvPr id="8" name="Picture 7" descr="Java logo">
            <a:extLst>
              <a:ext uri="{FF2B5EF4-FFF2-40B4-BE49-F238E27FC236}">
                <a16:creationId xmlns:a16="http://schemas.microsoft.com/office/drawing/2014/main" id="{8CD06F6C-126B-5247-A79C-691CE91F1492}"/>
              </a:ext>
              <a:ext uri="{C183D7F6-B498-43B3-948B-1728B52AA6E4}">
                <adec:decorative xmlns:adec="http://schemas.microsoft.com/office/drawing/2017/decorative" val="0"/>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6975419" y="5090006"/>
            <a:ext cx="552266" cy="544868"/>
          </a:xfrm>
          <a:prstGeom prst="rect">
            <a:avLst/>
          </a:prstGeom>
        </p:spPr>
      </p:pic>
      <p:pic>
        <p:nvPicPr>
          <p:cNvPr id="9" name="Picture 8" descr=".NET logo">
            <a:extLst>
              <a:ext uri="{FF2B5EF4-FFF2-40B4-BE49-F238E27FC236}">
                <a16:creationId xmlns:a16="http://schemas.microsoft.com/office/drawing/2014/main" id="{D0F92B93-DD07-C98F-701D-AEF2C77C6BD4}"/>
              </a:ext>
              <a:ext uri="{C183D7F6-B498-43B3-948B-1728B52AA6E4}">
                <adec:decorative xmlns:adec="http://schemas.microsoft.com/office/drawing/2017/decorative" val="0"/>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4610768" y="5090006"/>
            <a:ext cx="544868" cy="544868"/>
          </a:xfrm>
          <a:prstGeom prst="rect">
            <a:avLst/>
          </a:prstGeom>
        </p:spPr>
      </p:pic>
      <p:sp>
        <p:nvSpPr>
          <p:cNvPr id="11" name="TextBox 10">
            <a:extLst>
              <a:ext uri="{FF2B5EF4-FFF2-40B4-BE49-F238E27FC236}">
                <a16:creationId xmlns:a16="http://schemas.microsoft.com/office/drawing/2014/main" id="{7364DDC1-EEAD-F58E-6C8C-13D0406E4954}"/>
              </a:ext>
            </a:extLst>
          </p:cNvPr>
          <p:cNvSpPr txBox="1"/>
          <p:nvPr/>
        </p:nvSpPr>
        <p:spPr>
          <a:xfrm>
            <a:off x="4373511" y="5766854"/>
            <a:ext cx="968724"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graphicFrame>
        <p:nvGraphicFramePr>
          <p:cNvPr id="3" name="Table 2">
            <a:extLst>
              <a:ext uri="{FF2B5EF4-FFF2-40B4-BE49-F238E27FC236}">
                <a16:creationId xmlns:a16="http://schemas.microsoft.com/office/drawing/2014/main" id="{5E3E48BB-90E1-7D14-3F2C-15AAB08B4BF8}"/>
              </a:ext>
            </a:extLst>
          </p:cNvPr>
          <p:cNvGraphicFramePr>
            <a:graphicFrameLocks noGrp="1"/>
          </p:cNvGraphicFramePr>
          <p:nvPr/>
        </p:nvGraphicFramePr>
        <p:xfrm>
          <a:off x="9135429" y="710565"/>
          <a:ext cx="2265728" cy="95041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265728">
                  <a:extLst>
                    <a:ext uri="{9D8B030D-6E8A-4147-A177-3AD203B41FA5}">
                      <a16:colId xmlns:a16="http://schemas.microsoft.com/office/drawing/2014/main" val="2353794166"/>
                    </a:ext>
                  </a:extLst>
                </a:gridCol>
              </a:tblGrid>
              <a:tr h="237419">
                <a:tc>
                  <a:txBody>
                    <a:bodyPr/>
                    <a:lstStyle/>
                    <a:p>
                      <a:pPr algn="ctr"/>
                      <a:endParaRPr lang="en-US" sz="1000">
                        <a:solidFill>
                          <a:schemeClr val="tx2"/>
                        </a:solidFill>
                        <a:latin typeface="+mj-lt"/>
                      </a:endParaRP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155533975"/>
                  </a:ext>
                </a:extLst>
              </a:tr>
              <a:tr h="615130">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bl>
          </a:graphicData>
        </a:graphic>
      </p:graphicFrame>
      <p:graphicFrame>
        <p:nvGraphicFramePr>
          <p:cNvPr id="15" name="Table 14">
            <a:extLst>
              <a:ext uri="{FF2B5EF4-FFF2-40B4-BE49-F238E27FC236}">
                <a16:creationId xmlns:a16="http://schemas.microsoft.com/office/drawing/2014/main" id="{335A3039-5505-5049-F76D-2EC151042EF9}"/>
              </a:ext>
            </a:extLst>
          </p:cNvPr>
          <p:cNvGraphicFramePr>
            <a:graphicFrameLocks noGrp="1"/>
          </p:cNvGraphicFramePr>
          <p:nvPr/>
        </p:nvGraphicFramePr>
        <p:xfrm>
          <a:off x="8829923" y="706934"/>
          <a:ext cx="2578378" cy="1193553"/>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75214">
                  <a:extLst>
                    <a:ext uri="{9D8B030D-6E8A-4147-A177-3AD203B41FA5}">
                      <a16:colId xmlns:a16="http://schemas.microsoft.com/office/drawing/2014/main" val="945353485"/>
                    </a:ext>
                  </a:extLst>
                </a:gridCol>
                <a:gridCol w="1013975">
                  <a:extLst>
                    <a:ext uri="{9D8B030D-6E8A-4147-A177-3AD203B41FA5}">
                      <a16:colId xmlns:a16="http://schemas.microsoft.com/office/drawing/2014/main" val="899803852"/>
                    </a:ext>
                  </a:extLst>
                </a:gridCol>
                <a:gridCol w="429694">
                  <a:extLst>
                    <a:ext uri="{9D8B030D-6E8A-4147-A177-3AD203B41FA5}">
                      <a16:colId xmlns:a16="http://schemas.microsoft.com/office/drawing/2014/main" val="2231721167"/>
                    </a:ext>
                  </a:extLst>
                </a:gridCol>
                <a:gridCol w="859495">
                  <a:extLst>
                    <a:ext uri="{9D8B030D-6E8A-4147-A177-3AD203B41FA5}">
                      <a16:colId xmlns:a16="http://schemas.microsoft.com/office/drawing/2014/main" val="3493185966"/>
                    </a:ext>
                  </a:extLst>
                </a:gridCol>
              </a:tblGrid>
              <a:tr h="294120">
                <a:tc gridSpan="4">
                  <a:txBody>
                    <a:bodyPr/>
                    <a:lstStyle/>
                    <a:p>
                      <a:pPr algn="ctr"/>
                      <a:r>
                        <a:rPr lang="en-US" sz="1000" kern="1200">
                          <a:solidFill>
                            <a:schemeClr val="tx2"/>
                          </a:solidFill>
                          <a:latin typeface="+mn-lt"/>
                          <a:ea typeface="+mn-ea"/>
                          <a:cs typeface="+mn-cs"/>
                        </a:rPr>
                        <a:t>Agent Services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09941"/>
                  </a:ext>
                </a:extLst>
              </a:tr>
              <a:tr h="280751">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AI Agent Service</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Bedrock Agents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01073">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AutoGen</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Crew AI</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16" name="Rounded Rectangle 13">
            <a:extLst>
              <a:ext uri="{FF2B5EF4-FFF2-40B4-BE49-F238E27FC236}">
                <a16:creationId xmlns:a16="http://schemas.microsoft.com/office/drawing/2014/main" id="{435B5503-7A60-0A4D-AAE9-B43A721AA8F8}"/>
              </a:ext>
              <a:ext uri="{C183D7F6-B498-43B3-948B-1728B52AA6E4}">
                <adec:decorative xmlns:adec="http://schemas.microsoft.com/office/drawing/2017/decorative" val="1"/>
              </a:ext>
            </a:extLst>
          </p:cNvPr>
          <p:cNvSpPr/>
          <p:nvPr/>
        </p:nvSpPr>
        <p:spPr bwMode="auto">
          <a:xfrm>
            <a:off x="8742437" y="687461"/>
            <a:ext cx="2726970" cy="1383464"/>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FD47FF47-8B30-8288-8CB4-E95BB91CB113}"/>
              </a:ext>
              <a:ext uri="{C183D7F6-B498-43B3-948B-1728B52AA6E4}">
                <adec:decorative xmlns:adec="http://schemas.microsoft.com/office/drawing/2017/decorative" val="1"/>
              </a:ext>
            </a:extLst>
          </p:cNvPr>
          <p:cNvPicPr>
            <a:picLocks noChangeAspect="1"/>
          </p:cNvPicPr>
          <p:nvPr/>
        </p:nvPicPr>
        <p:blipFill>
          <a:blip r:embed="rId41"/>
          <a:stretch>
            <a:fillRect/>
          </a:stretch>
        </p:blipFill>
        <p:spPr>
          <a:xfrm>
            <a:off x="8869185" y="1092564"/>
            <a:ext cx="287787" cy="287787"/>
          </a:xfrm>
          <a:prstGeom prst="rect">
            <a:avLst/>
          </a:prstGeom>
        </p:spPr>
      </p:pic>
      <p:pic>
        <p:nvPicPr>
          <p:cNvPr id="21" name="Picture 20">
            <a:extLst>
              <a:ext uri="{FF2B5EF4-FFF2-40B4-BE49-F238E27FC236}">
                <a16:creationId xmlns:a16="http://schemas.microsoft.com/office/drawing/2014/main" id="{D51C6A06-B544-1D95-19D7-D4D865587C67}"/>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0000" b="90000" l="10000" r="90000">
                        <a14:foregroundMark x1="46396" y1="89474" x2="46396" y2="89474"/>
                        <a14:backgroundMark x1="71171" y1="25359" x2="71171" y2="25359"/>
                        <a14:backgroundMark x1="66216" y1="81818" x2="66216" y2="81818"/>
                        <a14:backgroundMark x1="43694" y1="74641" x2="43694" y2="74641"/>
                      </a14:backgroundRemoval>
                    </a14:imgEffect>
                  </a14:imgLayer>
                </a14:imgProps>
              </a:ext>
            </a:extLst>
          </a:blip>
          <a:stretch>
            <a:fillRect/>
          </a:stretch>
        </p:blipFill>
        <p:spPr>
          <a:xfrm>
            <a:off x="10253496" y="1076652"/>
            <a:ext cx="336623" cy="316911"/>
          </a:xfrm>
          <a:prstGeom prst="rect">
            <a:avLst/>
          </a:prstGeom>
        </p:spPr>
      </p:pic>
      <p:pic>
        <p:nvPicPr>
          <p:cNvPr id="33" name="Picture 32" descr="A white letter on a black background&#10;&#10;AI-generated content may be incorrect.">
            <a:extLst>
              <a:ext uri="{FF2B5EF4-FFF2-40B4-BE49-F238E27FC236}">
                <a16:creationId xmlns:a16="http://schemas.microsoft.com/office/drawing/2014/main" id="{AF15C77D-AA35-7496-C23D-1D98CA7C7F13}"/>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10193291" y="1495081"/>
            <a:ext cx="399053" cy="384594"/>
          </a:xfrm>
          <a:prstGeom prst="rect">
            <a:avLst/>
          </a:prstGeom>
        </p:spPr>
      </p:pic>
      <p:pic>
        <p:nvPicPr>
          <p:cNvPr id="34" name="Picture 4" descr="AutoGen - Reviews, Pros &amp; Cons | Companies using AutoGen">
            <a:extLst>
              <a:ext uri="{FF2B5EF4-FFF2-40B4-BE49-F238E27FC236}">
                <a16:creationId xmlns:a16="http://schemas.microsoft.com/office/drawing/2014/main" id="{5E788A08-481A-E6EF-716C-493BCEFC3F3A}"/>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8854109" y="1536555"/>
            <a:ext cx="287787" cy="287787"/>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60F93C08-279E-F5BB-0CCF-4FFD5D23DCF0}"/>
              </a:ext>
              <a:ext uri="{C183D7F6-B498-43B3-948B-1728B52AA6E4}">
                <adec:decorative xmlns:adec="http://schemas.microsoft.com/office/drawing/2017/decorative" val="1"/>
              </a:ext>
            </a:extLst>
          </p:cNvPr>
          <p:cNvPicPr>
            <a:picLocks noChangeAspect="1"/>
          </p:cNvPicPr>
          <p:nvPr/>
        </p:nvPicPr>
        <p:blipFill>
          <a:blip r:embed="rId44">
            <a:extLst>
              <a:ext uri="{28A0092B-C50C-407E-A947-70E740481C1C}">
                <a14:useLocalDpi xmlns:a14="http://schemas.microsoft.com/office/drawing/2010/main" val="0"/>
              </a:ext>
            </a:extLst>
          </a:blip>
          <a:srcRect/>
          <a:stretch/>
        </p:blipFill>
        <p:spPr>
          <a:xfrm>
            <a:off x="10262218" y="5665195"/>
            <a:ext cx="300243" cy="300242"/>
          </a:xfrm>
          <a:prstGeom prst="rect">
            <a:avLst/>
          </a:prstGeom>
        </p:spPr>
      </p:pic>
      <p:pic>
        <p:nvPicPr>
          <p:cNvPr id="36" name="Picture 35" descr="Azure Open AI Service Icon">
            <a:extLst>
              <a:ext uri="{FF2B5EF4-FFF2-40B4-BE49-F238E27FC236}">
                <a16:creationId xmlns:a16="http://schemas.microsoft.com/office/drawing/2014/main" id="{17DE8068-3C83-4266-223B-F0A922973F31}"/>
              </a:ext>
              <a:ext uri="{C183D7F6-B498-43B3-948B-1728B52AA6E4}">
                <adec:decorative xmlns:adec="http://schemas.microsoft.com/office/drawing/2017/decorative" val="0"/>
              </a:ext>
            </a:extLst>
          </p:cNvPr>
          <p:cNvPicPr>
            <a:picLocks noChangeAspect="1"/>
          </p:cNvPicPr>
          <p:nvPr/>
        </p:nvPicPr>
        <p:blipFill>
          <a:blip r:embed="rId45"/>
          <a:stretch>
            <a:fillRect/>
          </a:stretch>
        </p:blipFill>
        <p:spPr>
          <a:xfrm>
            <a:off x="749232" y="986069"/>
            <a:ext cx="414062" cy="414062"/>
          </a:xfrm>
          <a:prstGeom prst="rect">
            <a:avLst/>
          </a:prstGeom>
        </p:spPr>
      </p:pic>
      <p:pic>
        <p:nvPicPr>
          <p:cNvPr id="37" name="Picture 4" descr="Deepseek Logo PNG Text Only image for Free Download">
            <a:extLst>
              <a:ext uri="{FF2B5EF4-FFF2-40B4-BE49-F238E27FC236}">
                <a16:creationId xmlns:a16="http://schemas.microsoft.com/office/drawing/2014/main" id="{11797F35-0EEF-4FF8-EFAC-A4B98CB84EA5}"/>
              </a:ext>
            </a:extLst>
          </p:cNvPr>
          <p:cNvPicPr>
            <a:picLocks noChangeAspect="1" noChangeArrowheads="1"/>
          </p:cNvPicPr>
          <p:nvPr/>
        </p:nvPicPr>
        <p:blipFill rotWithShape="1">
          <a:blip r:embed="rId46">
            <a:duotone>
              <a:schemeClr val="bg2">
                <a:shade val="45000"/>
                <a:satMod val="135000"/>
              </a:schemeClr>
              <a:prstClr val="white"/>
            </a:duotone>
            <a:extLst>
              <a:ext uri="{BEBA8EAE-BF5A-486C-A8C5-ECC9F3942E4B}">
                <a14:imgProps xmlns:a14="http://schemas.microsoft.com/office/drawing/2010/main">
                  <a14:imgLayer r:embed="rId47">
                    <a14:imgEffect>
                      <a14:saturation sat="0"/>
                    </a14:imgEffect>
                  </a14:imgLayer>
                </a14:imgProps>
              </a:ext>
              <a:ext uri="{28A0092B-C50C-407E-A947-70E740481C1C}">
                <a14:useLocalDpi xmlns:a14="http://schemas.microsoft.com/office/drawing/2010/main" val="0"/>
              </a:ext>
            </a:extLst>
          </a:blip>
          <a:srcRect t="35336" r="69750" b="32624"/>
          <a:stretch/>
        </p:blipFill>
        <p:spPr bwMode="auto">
          <a:xfrm>
            <a:off x="2075561" y="1851074"/>
            <a:ext cx="355129" cy="37615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1AE05F75-CA54-3924-59A6-958E7F178739}"/>
              </a:ext>
              <a:ext uri="{C183D7F6-B498-43B3-948B-1728B52AA6E4}">
                <adec:decorative xmlns:adec="http://schemas.microsoft.com/office/drawing/2017/decorative" val="1"/>
              </a:ext>
            </a:extLst>
          </p:cNvPr>
          <p:cNvGrpSpPr/>
          <p:nvPr/>
        </p:nvGrpSpPr>
        <p:grpSpPr>
          <a:xfrm>
            <a:off x="2093928" y="1044108"/>
            <a:ext cx="283323" cy="283323"/>
            <a:chOff x="5464628" y="65020"/>
            <a:chExt cx="283323" cy="283323"/>
          </a:xfrm>
        </p:grpSpPr>
        <p:sp>
          <p:nvSpPr>
            <p:cNvPr id="44" name="Oval 43">
              <a:extLst>
                <a:ext uri="{FF2B5EF4-FFF2-40B4-BE49-F238E27FC236}">
                  <a16:creationId xmlns:a16="http://schemas.microsoft.com/office/drawing/2014/main" id="{FE69CDBF-038C-0CE0-6F1E-28712F5C7CD1}"/>
                </a:ext>
                <a:ext uri="{C183D7F6-B498-43B3-948B-1728B52AA6E4}">
                  <adec:decorative xmlns:adec="http://schemas.microsoft.com/office/drawing/2017/decorative" val="1"/>
                </a:ext>
              </a:extLst>
            </p:cNvPr>
            <p:cNvSpPr/>
            <p:nvPr/>
          </p:nvSpPr>
          <p:spPr bwMode="auto">
            <a:xfrm>
              <a:off x="5464628" y="65020"/>
              <a:ext cx="283323" cy="28332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67546310-FA77-5803-43D2-AC2340E42E0D}"/>
                </a:ext>
                <a:ext uri="{C183D7F6-B498-43B3-948B-1728B52AA6E4}">
                  <adec:decorative xmlns:adec="http://schemas.microsoft.com/office/drawing/2017/decorative" val="1"/>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532031" y="132423"/>
              <a:ext cx="148517" cy="148516"/>
            </a:xfrm>
            <a:prstGeom prst="rect">
              <a:avLst/>
            </a:prstGeom>
            <a:effectLst/>
          </p:spPr>
        </p:pic>
      </p:grpSp>
      <p:pic>
        <p:nvPicPr>
          <p:cNvPr id="17" name="Picture 16" descr="A green and black logo&#10;&#10;AI-generated content may be incorrect.">
            <a:extLst>
              <a:ext uri="{FF2B5EF4-FFF2-40B4-BE49-F238E27FC236}">
                <a16:creationId xmlns:a16="http://schemas.microsoft.com/office/drawing/2014/main" id="{D778588A-7183-D6E0-8B68-21FB592A4ED4}"/>
              </a:ext>
            </a:extLst>
          </p:cNvPr>
          <p:cNvPicPr>
            <a:picLocks noChangeAspect="1"/>
          </p:cNvPicPr>
          <p:nvPr/>
        </p:nvPicPr>
        <p:blipFill>
          <a:blip r:embed="rId50">
            <a:extLst>
              <a:ext uri="{28A0092B-C50C-407E-A947-70E740481C1C}">
                <a14:useLocalDpi xmlns:a14="http://schemas.microsoft.com/office/drawing/2010/main" val="0"/>
              </a:ext>
            </a:extLst>
          </a:blip>
          <a:srcRect l="21935" t="20476" r="23643" b="41230"/>
          <a:stretch/>
        </p:blipFill>
        <p:spPr>
          <a:xfrm>
            <a:off x="740305" y="1845717"/>
            <a:ext cx="414062" cy="291355"/>
          </a:xfrm>
          <a:prstGeom prst="rect">
            <a:avLst/>
          </a:prstGeom>
        </p:spPr>
      </p:pic>
      <p:pic>
        <p:nvPicPr>
          <p:cNvPr id="18" name="Graphic 17">
            <a:extLst>
              <a:ext uri="{FF2B5EF4-FFF2-40B4-BE49-F238E27FC236}">
                <a16:creationId xmlns:a16="http://schemas.microsoft.com/office/drawing/2014/main" id="{D09D9325-A1F5-0464-21DC-FCA112DFE603}"/>
              </a:ext>
            </a:extLst>
          </p:cNvPr>
          <p:cNvPicPr>
            <a:picLocks noChangeAspect="1"/>
          </p:cNvPicPr>
          <p:nvPr/>
        </p:nvPicPr>
        <p:blipFill>
          <a:blip r:embed="rId51">
            <a:extLst>
              <a:ext uri="{96DAC541-7B7A-43D3-8B79-37D633B846F1}">
                <asvg:svgBlip xmlns:asvg="http://schemas.microsoft.com/office/drawing/2016/SVG/main" r:embed="rId52"/>
              </a:ext>
            </a:extLst>
          </a:blip>
          <a:srcRect r="84157"/>
          <a:stretch/>
        </p:blipFill>
        <p:spPr>
          <a:xfrm>
            <a:off x="10185503" y="2582664"/>
            <a:ext cx="348220" cy="320329"/>
          </a:xfrm>
          <a:prstGeom prst="rect">
            <a:avLst/>
          </a:prstGeom>
        </p:spPr>
      </p:pic>
    </p:spTree>
    <p:extLst>
      <p:ext uri="{BB962C8B-B14F-4D97-AF65-F5344CB8AC3E}">
        <p14:creationId xmlns:p14="http://schemas.microsoft.com/office/powerpoint/2010/main" val="166023959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B143EB-C186-579D-3382-BEFC6D27C702}"/>
              </a:ext>
            </a:extLst>
          </p:cNvPr>
          <p:cNvPicPr>
            <a:picLocks noChangeAspect="1"/>
          </p:cNvPicPr>
          <p:nvPr/>
        </p:nvPicPr>
        <p:blipFill>
          <a:blip r:embed="rId2"/>
          <a:stretch>
            <a:fillRect/>
          </a:stretch>
        </p:blipFill>
        <p:spPr>
          <a:xfrm>
            <a:off x="170098" y="896479"/>
            <a:ext cx="11851803" cy="5759046"/>
          </a:xfrm>
          <a:prstGeom prst="rect">
            <a:avLst/>
          </a:prstGeom>
        </p:spPr>
      </p:pic>
    </p:spTree>
    <p:extLst>
      <p:ext uri="{BB962C8B-B14F-4D97-AF65-F5344CB8AC3E}">
        <p14:creationId xmlns:p14="http://schemas.microsoft.com/office/powerpoint/2010/main" val="379491278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085EB4-15EB-CC9E-4845-C2F67F6BBB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3D464A-6B06-060E-084E-164D40207C68}"/>
              </a:ext>
            </a:extLst>
          </p:cNvPr>
          <p:cNvSpPr>
            <a:spLocks noGrp="1"/>
          </p:cNvSpPr>
          <p:nvPr>
            <p:ph type="title"/>
          </p:nvPr>
        </p:nvSpPr>
        <p:spPr>
          <a:xfrm>
            <a:off x="584202" y="2918225"/>
            <a:ext cx="6317343" cy="615553"/>
          </a:xfrm>
        </p:spPr>
        <p:txBody>
          <a:bodyPr/>
          <a:lstStyle/>
          <a:p>
            <a:r>
              <a:rPr lang="en-US" dirty="0"/>
              <a:t>Simple Services Setup </a:t>
            </a:r>
          </a:p>
        </p:txBody>
      </p:sp>
    </p:spTree>
    <p:extLst>
      <p:ext uri="{BB962C8B-B14F-4D97-AF65-F5344CB8AC3E}">
        <p14:creationId xmlns:p14="http://schemas.microsoft.com/office/powerpoint/2010/main" val="366245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04D5426E-0CB2-946B-B5F3-8CDCA57E0F64}"/>
              </a:ext>
            </a:extLst>
          </p:cNvPr>
          <p:cNvSpPr/>
          <p:nvPr/>
        </p:nvSpPr>
        <p:spPr bwMode="auto">
          <a:xfrm>
            <a:off x="750887" y="3116341"/>
            <a:ext cx="1358537" cy="106306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24144550-0577-1E3E-7F88-148D4786E917}"/>
              </a:ext>
            </a:extLst>
          </p:cNvPr>
          <p:cNvSpPr/>
          <p:nvPr/>
        </p:nvSpPr>
        <p:spPr bwMode="auto">
          <a:xfrm>
            <a:off x="750887" y="927336"/>
            <a:ext cx="1358537" cy="106306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C0CC0738-555C-99A6-3247-2C3122AD6D7A}"/>
              </a:ext>
            </a:extLst>
          </p:cNvPr>
          <p:cNvSpPr/>
          <p:nvPr/>
        </p:nvSpPr>
        <p:spPr bwMode="auto">
          <a:xfrm>
            <a:off x="770709" y="5225143"/>
            <a:ext cx="1358537" cy="106306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93CA3B94-A6D4-0347-4E36-A8BE42EA37E9}"/>
              </a:ext>
            </a:extLst>
          </p:cNvPr>
          <p:cNvPicPr>
            <a:picLocks noChangeAspect="1"/>
          </p:cNvPicPr>
          <p:nvPr/>
        </p:nvPicPr>
        <p:blipFill>
          <a:blip r:embed="rId2"/>
          <a:stretch>
            <a:fillRect/>
          </a:stretch>
        </p:blipFill>
        <p:spPr>
          <a:xfrm>
            <a:off x="3120406" y="214370"/>
            <a:ext cx="5487166" cy="6306430"/>
          </a:xfrm>
          <a:prstGeom prst="rect">
            <a:avLst/>
          </a:prstGeom>
        </p:spPr>
      </p:pic>
      <p:pic>
        <p:nvPicPr>
          <p:cNvPr id="6" name="Picture 5">
            <a:extLst>
              <a:ext uri="{FF2B5EF4-FFF2-40B4-BE49-F238E27FC236}">
                <a16:creationId xmlns:a16="http://schemas.microsoft.com/office/drawing/2014/main" id="{3669CA05-2EDF-F4D9-1E2B-A11C46613500}"/>
              </a:ext>
            </a:extLst>
          </p:cNvPr>
          <p:cNvPicPr>
            <a:picLocks noChangeAspect="1"/>
          </p:cNvPicPr>
          <p:nvPr/>
        </p:nvPicPr>
        <p:blipFill>
          <a:blip r:embed="rId3"/>
          <a:stretch>
            <a:fillRect/>
          </a:stretch>
        </p:blipFill>
        <p:spPr>
          <a:xfrm>
            <a:off x="8871486" y="214370"/>
            <a:ext cx="2589221" cy="2753616"/>
          </a:xfrm>
          <a:prstGeom prst="rect">
            <a:avLst/>
          </a:prstGeom>
        </p:spPr>
      </p:pic>
      <p:pic>
        <p:nvPicPr>
          <p:cNvPr id="8" name="Picture 7">
            <a:extLst>
              <a:ext uri="{FF2B5EF4-FFF2-40B4-BE49-F238E27FC236}">
                <a16:creationId xmlns:a16="http://schemas.microsoft.com/office/drawing/2014/main" id="{6EE110E9-2C38-A730-7894-21A3E4496CF4}"/>
              </a:ext>
            </a:extLst>
          </p:cNvPr>
          <p:cNvPicPr>
            <a:picLocks noChangeAspect="1"/>
          </p:cNvPicPr>
          <p:nvPr/>
        </p:nvPicPr>
        <p:blipFill>
          <a:blip r:embed="rId4"/>
          <a:stretch>
            <a:fillRect/>
          </a:stretch>
        </p:blipFill>
        <p:spPr>
          <a:xfrm>
            <a:off x="8970617" y="3274605"/>
            <a:ext cx="2390957" cy="3013601"/>
          </a:xfrm>
          <a:prstGeom prst="rect">
            <a:avLst/>
          </a:prstGeom>
        </p:spPr>
      </p:pic>
      <p:pic>
        <p:nvPicPr>
          <p:cNvPr id="12" name="Graphic 11">
            <a:extLst>
              <a:ext uri="{FF2B5EF4-FFF2-40B4-BE49-F238E27FC236}">
                <a16:creationId xmlns:a16="http://schemas.microsoft.com/office/drawing/2014/main" id="{00CE2CF8-96E9-0FC0-A168-F74A6AD7FAA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5300" y="1088713"/>
            <a:ext cx="702216" cy="702216"/>
          </a:xfrm>
          <a:prstGeom prst="rect">
            <a:avLst/>
          </a:prstGeom>
        </p:spPr>
      </p:pic>
      <p:pic>
        <p:nvPicPr>
          <p:cNvPr id="1026" name="Picture 2" descr="Data Analytics Platform | Microsoft Fabric">
            <a:extLst>
              <a:ext uri="{FF2B5EF4-FFF2-40B4-BE49-F238E27FC236}">
                <a16:creationId xmlns:a16="http://schemas.microsoft.com/office/drawing/2014/main" id="{F74D499D-B75A-40D1-DCBE-8B41E94867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056" y="5323509"/>
            <a:ext cx="920475" cy="866329"/>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Azure Cosmos DB logo">
            <a:extLst>
              <a:ext uri="{FF2B5EF4-FFF2-40B4-BE49-F238E27FC236}">
                <a16:creationId xmlns:a16="http://schemas.microsoft.com/office/drawing/2014/main" id="{FB9468B0-0BE9-BF58-5B8D-17C2B008C45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00007" y="3184492"/>
            <a:ext cx="926763" cy="926763"/>
          </a:xfrm>
          <a:prstGeom prst="rect">
            <a:avLst/>
          </a:prstGeom>
        </p:spPr>
      </p:pic>
      <p:sp>
        <p:nvSpPr>
          <p:cNvPr id="17" name="Arrow: Right 16">
            <a:extLst>
              <a:ext uri="{FF2B5EF4-FFF2-40B4-BE49-F238E27FC236}">
                <a16:creationId xmlns:a16="http://schemas.microsoft.com/office/drawing/2014/main" id="{4EFD648C-9454-80D6-683A-951289D7413F}"/>
              </a:ext>
            </a:extLst>
          </p:cNvPr>
          <p:cNvSpPr/>
          <p:nvPr/>
        </p:nvSpPr>
        <p:spPr bwMode="auto">
          <a:xfrm>
            <a:off x="2171700" y="1042993"/>
            <a:ext cx="886430" cy="7022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28297424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C01776-60F9-DEAD-C8B0-522EFED6FF4A}"/>
              </a:ext>
            </a:extLst>
          </p:cNvPr>
          <p:cNvPicPr>
            <a:picLocks noChangeAspect="1"/>
          </p:cNvPicPr>
          <p:nvPr/>
        </p:nvPicPr>
        <p:blipFill>
          <a:blip r:embed="rId2"/>
          <a:stretch>
            <a:fillRect/>
          </a:stretch>
        </p:blipFill>
        <p:spPr>
          <a:xfrm>
            <a:off x="3120406" y="214370"/>
            <a:ext cx="5799119" cy="6321226"/>
          </a:xfrm>
          <a:prstGeom prst="rect">
            <a:avLst/>
          </a:prstGeom>
        </p:spPr>
      </p:pic>
      <p:sp>
        <p:nvSpPr>
          <p:cNvPr id="3" name="Rectangle: Rounded Corners 2">
            <a:extLst>
              <a:ext uri="{FF2B5EF4-FFF2-40B4-BE49-F238E27FC236}">
                <a16:creationId xmlns:a16="http://schemas.microsoft.com/office/drawing/2014/main" id="{60EA0D10-7939-A690-D870-16EF7CDA3E8B}"/>
              </a:ext>
            </a:extLst>
          </p:cNvPr>
          <p:cNvSpPr/>
          <p:nvPr/>
        </p:nvSpPr>
        <p:spPr bwMode="auto">
          <a:xfrm>
            <a:off x="750887" y="3116341"/>
            <a:ext cx="1358537" cy="106306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4A5233-6A53-0D57-288B-30E29B14327A}"/>
              </a:ext>
            </a:extLst>
          </p:cNvPr>
          <p:cNvSpPr/>
          <p:nvPr/>
        </p:nvSpPr>
        <p:spPr bwMode="auto">
          <a:xfrm>
            <a:off x="750887" y="927336"/>
            <a:ext cx="1358537" cy="106306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2B588468-CB0B-DA99-BFF3-529B21A243FA}"/>
              </a:ext>
            </a:extLst>
          </p:cNvPr>
          <p:cNvSpPr/>
          <p:nvPr/>
        </p:nvSpPr>
        <p:spPr bwMode="auto">
          <a:xfrm>
            <a:off x="770709" y="5225143"/>
            <a:ext cx="1358537" cy="106306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6" name="Graphic 5">
            <a:extLst>
              <a:ext uri="{FF2B5EF4-FFF2-40B4-BE49-F238E27FC236}">
                <a16:creationId xmlns:a16="http://schemas.microsoft.com/office/drawing/2014/main" id="{2423EEBC-23D3-6285-BAEE-9E59D8BA0F48}"/>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300" y="1088713"/>
            <a:ext cx="702216" cy="702216"/>
          </a:xfrm>
          <a:prstGeom prst="rect">
            <a:avLst/>
          </a:prstGeom>
        </p:spPr>
      </p:pic>
      <p:pic>
        <p:nvPicPr>
          <p:cNvPr id="7" name="Picture 2" descr="Data Analytics Platform | Microsoft Fabric">
            <a:extLst>
              <a:ext uri="{FF2B5EF4-FFF2-40B4-BE49-F238E27FC236}">
                <a16:creationId xmlns:a16="http://schemas.microsoft.com/office/drawing/2014/main" id="{AC8022A1-E376-FC07-684A-5007DE9DC6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056" y="5323509"/>
            <a:ext cx="920475" cy="86632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Azure Cosmos DB logo">
            <a:extLst>
              <a:ext uri="{FF2B5EF4-FFF2-40B4-BE49-F238E27FC236}">
                <a16:creationId xmlns:a16="http://schemas.microsoft.com/office/drawing/2014/main" id="{C2BB6A95-E47D-55E9-CF9D-19E1ACEB15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0007" y="3184492"/>
            <a:ext cx="926763" cy="926763"/>
          </a:xfrm>
          <a:prstGeom prst="rect">
            <a:avLst/>
          </a:prstGeom>
        </p:spPr>
      </p:pic>
      <p:sp>
        <p:nvSpPr>
          <p:cNvPr id="9" name="Arrow: Right 8">
            <a:extLst>
              <a:ext uri="{FF2B5EF4-FFF2-40B4-BE49-F238E27FC236}">
                <a16:creationId xmlns:a16="http://schemas.microsoft.com/office/drawing/2014/main" id="{D1337420-CB40-67F8-F6A1-A3D2AA6FE5AA}"/>
              </a:ext>
            </a:extLst>
          </p:cNvPr>
          <p:cNvSpPr/>
          <p:nvPr/>
        </p:nvSpPr>
        <p:spPr bwMode="auto">
          <a:xfrm>
            <a:off x="2181611" y="3296764"/>
            <a:ext cx="886430" cy="7022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14994977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5BDF41-0B62-29FE-32FC-F0F7E0DC4D95}"/>
              </a:ext>
            </a:extLst>
          </p:cNvPr>
          <p:cNvPicPr>
            <a:picLocks noChangeAspect="1"/>
          </p:cNvPicPr>
          <p:nvPr/>
        </p:nvPicPr>
        <p:blipFill>
          <a:blip r:embed="rId2"/>
          <a:stretch>
            <a:fillRect/>
          </a:stretch>
        </p:blipFill>
        <p:spPr>
          <a:xfrm>
            <a:off x="3187134" y="313508"/>
            <a:ext cx="5492476" cy="6270172"/>
          </a:xfrm>
          <a:prstGeom prst="rect">
            <a:avLst/>
          </a:prstGeom>
        </p:spPr>
      </p:pic>
      <p:sp>
        <p:nvSpPr>
          <p:cNvPr id="5" name="Rectangle: Rounded Corners 4">
            <a:extLst>
              <a:ext uri="{FF2B5EF4-FFF2-40B4-BE49-F238E27FC236}">
                <a16:creationId xmlns:a16="http://schemas.microsoft.com/office/drawing/2014/main" id="{EBB72453-BDC0-570A-5193-0285FACAF47C}"/>
              </a:ext>
            </a:extLst>
          </p:cNvPr>
          <p:cNvSpPr/>
          <p:nvPr/>
        </p:nvSpPr>
        <p:spPr bwMode="auto">
          <a:xfrm>
            <a:off x="750887" y="3116341"/>
            <a:ext cx="1358537" cy="106306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EE3F232E-9F00-64BE-A882-34378567662E}"/>
              </a:ext>
            </a:extLst>
          </p:cNvPr>
          <p:cNvSpPr/>
          <p:nvPr/>
        </p:nvSpPr>
        <p:spPr bwMode="auto">
          <a:xfrm>
            <a:off x="750887" y="927336"/>
            <a:ext cx="1358537" cy="106306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629E5650-6552-BF30-949D-A3D38D499568}"/>
              </a:ext>
            </a:extLst>
          </p:cNvPr>
          <p:cNvSpPr/>
          <p:nvPr/>
        </p:nvSpPr>
        <p:spPr bwMode="auto">
          <a:xfrm>
            <a:off x="770709" y="5225143"/>
            <a:ext cx="1358537" cy="106306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8" name="Graphic 7">
            <a:extLst>
              <a:ext uri="{FF2B5EF4-FFF2-40B4-BE49-F238E27FC236}">
                <a16:creationId xmlns:a16="http://schemas.microsoft.com/office/drawing/2014/main" id="{DCBC6067-76D4-D6C0-637D-26383B1291F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5300" y="1088713"/>
            <a:ext cx="702216" cy="702216"/>
          </a:xfrm>
          <a:prstGeom prst="rect">
            <a:avLst/>
          </a:prstGeom>
        </p:spPr>
      </p:pic>
      <p:pic>
        <p:nvPicPr>
          <p:cNvPr id="9" name="Picture 2" descr="Data Analytics Platform | Microsoft Fabric">
            <a:extLst>
              <a:ext uri="{FF2B5EF4-FFF2-40B4-BE49-F238E27FC236}">
                <a16:creationId xmlns:a16="http://schemas.microsoft.com/office/drawing/2014/main" id="{1CC88702-B333-1992-2773-0D1FD75B95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056" y="5323509"/>
            <a:ext cx="920475" cy="866329"/>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zure Cosmos DB logo">
            <a:extLst>
              <a:ext uri="{FF2B5EF4-FFF2-40B4-BE49-F238E27FC236}">
                <a16:creationId xmlns:a16="http://schemas.microsoft.com/office/drawing/2014/main" id="{DC8717EA-B8CF-11C5-BAB4-5B13A94D8F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0007" y="3184492"/>
            <a:ext cx="926763" cy="926763"/>
          </a:xfrm>
          <a:prstGeom prst="rect">
            <a:avLst/>
          </a:prstGeom>
        </p:spPr>
      </p:pic>
      <p:sp>
        <p:nvSpPr>
          <p:cNvPr id="11" name="Arrow: Right 10">
            <a:extLst>
              <a:ext uri="{FF2B5EF4-FFF2-40B4-BE49-F238E27FC236}">
                <a16:creationId xmlns:a16="http://schemas.microsoft.com/office/drawing/2014/main" id="{C943458F-1B41-1920-2775-013990EFD117}"/>
              </a:ext>
            </a:extLst>
          </p:cNvPr>
          <p:cNvSpPr/>
          <p:nvPr/>
        </p:nvSpPr>
        <p:spPr bwMode="auto">
          <a:xfrm>
            <a:off x="2214975" y="5405565"/>
            <a:ext cx="886430" cy="7022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3714474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6EC4E-7131-578D-452C-BF6A2A4EE9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1FF73C-92AB-A0AA-5E32-F3EB6F45BACD}"/>
              </a:ext>
            </a:extLst>
          </p:cNvPr>
          <p:cNvSpPr>
            <a:spLocks noGrp="1"/>
          </p:cNvSpPr>
          <p:nvPr>
            <p:ph type="title"/>
          </p:nvPr>
        </p:nvSpPr>
        <p:spPr>
          <a:xfrm>
            <a:off x="786676" y="3152001"/>
            <a:ext cx="6317343" cy="892552"/>
          </a:xfrm>
        </p:spPr>
        <p:txBody>
          <a:bodyPr/>
          <a:lstStyle/>
          <a:p>
            <a:r>
              <a:rPr lang="en-US" dirty="0"/>
              <a:t>The Journey to AI Agents</a:t>
            </a:r>
            <a:br>
              <a:rPr lang="en-US" dirty="0"/>
            </a:br>
            <a:r>
              <a:rPr lang="en-US" sz="1800" dirty="0"/>
              <a:t>(exploring the ingredients) </a:t>
            </a:r>
          </a:p>
        </p:txBody>
      </p:sp>
    </p:spTree>
    <p:extLst>
      <p:ext uri="{BB962C8B-B14F-4D97-AF65-F5344CB8AC3E}">
        <p14:creationId xmlns:p14="http://schemas.microsoft.com/office/powerpoint/2010/main" val="1471847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A2E4E-3A30-4307-1BC6-9577F7D4CD23}"/>
              </a:ext>
            </a:extLst>
          </p:cNvPr>
          <p:cNvSpPr>
            <a:spLocks noGrp="1"/>
          </p:cNvSpPr>
          <p:nvPr>
            <p:ph type="title"/>
          </p:nvPr>
        </p:nvSpPr>
        <p:spPr/>
        <p:txBody>
          <a:bodyPr/>
          <a:lstStyle/>
          <a:p>
            <a:endParaRPr lang="en-US"/>
          </a:p>
        </p:txBody>
      </p:sp>
      <p:sp>
        <p:nvSpPr>
          <p:cNvPr id="3" name="Oval 2">
            <a:extLst>
              <a:ext uri="{FF2B5EF4-FFF2-40B4-BE49-F238E27FC236}">
                <a16:creationId xmlns:a16="http://schemas.microsoft.com/office/drawing/2014/main" id="{59046552-7878-2B91-825C-D649CC530948}"/>
              </a:ext>
            </a:extLst>
          </p:cNvPr>
          <p:cNvSpPr/>
          <p:nvPr/>
        </p:nvSpPr>
        <p:spPr bwMode="auto">
          <a:xfrm>
            <a:off x="1542230" y="257161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4" name="TextBox 3">
            <a:extLst>
              <a:ext uri="{FF2B5EF4-FFF2-40B4-BE49-F238E27FC236}">
                <a16:creationId xmlns:a16="http://schemas.microsoft.com/office/drawing/2014/main" id="{E72FD5DC-ADEB-3248-C1FC-31E068E0FC77}"/>
              </a:ext>
            </a:extLst>
          </p:cNvPr>
          <p:cNvSpPr txBox="1"/>
          <p:nvPr/>
        </p:nvSpPr>
        <p:spPr>
          <a:xfrm>
            <a:off x="1591785" y="1449617"/>
            <a:ext cx="888385" cy="707886"/>
          </a:xfrm>
          <a:prstGeom prst="rect">
            <a:avLst/>
          </a:prstGeom>
          <a:noFill/>
        </p:spPr>
        <p:txBody>
          <a:bodyPr wrap="none" rtlCol="0">
            <a:spAutoFit/>
          </a:bodyPr>
          <a:lstStyle/>
          <a:p>
            <a:r>
              <a:rPr lang="en-US" sz="4000" dirty="0"/>
              <a:t>🧑‍💻</a:t>
            </a:r>
          </a:p>
        </p:txBody>
      </p:sp>
      <p:sp>
        <p:nvSpPr>
          <p:cNvPr id="5" name="TextBox 4">
            <a:extLst>
              <a:ext uri="{FF2B5EF4-FFF2-40B4-BE49-F238E27FC236}">
                <a16:creationId xmlns:a16="http://schemas.microsoft.com/office/drawing/2014/main" id="{FBA74DF2-EE67-087B-92EC-79E36D1787A6}"/>
              </a:ext>
            </a:extLst>
          </p:cNvPr>
          <p:cNvSpPr txBox="1"/>
          <p:nvPr/>
        </p:nvSpPr>
        <p:spPr>
          <a:xfrm>
            <a:off x="2841171" y="2417730"/>
            <a:ext cx="561703" cy="307777"/>
          </a:xfrm>
          <a:prstGeom prst="rect">
            <a:avLst/>
          </a:prstGeom>
          <a:noFill/>
        </p:spPr>
        <p:txBody>
          <a:bodyPr wrap="square" lIns="0" tIns="0" rIns="0" bIns="0" rtlCol="0">
            <a:spAutoFit/>
          </a:bodyPr>
          <a:lstStyle/>
          <a:p>
            <a:pPr algn="l"/>
            <a:r>
              <a:rPr lang="en-US" sz="2000" dirty="0"/>
              <a:t>?</a:t>
            </a:r>
          </a:p>
        </p:txBody>
      </p:sp>
      <p:sp>
        <p:nvSpPr>
          <p:cNvPr id="6" name="TextBox 5">
            <a:extLst>
              <a:ext uri="{FF2B5EF4-FFF2-40B4-BE49-F238E27FC236}">
                <a16:creationId xmlns:a16="http://schemas.microsoft.com/office/drawing/2014/main" id="{74F0715A-3217-6226-7F21-6CE6B56F646D}"/>
              </a:ext>
            </a:extLst>
          </p:cNvPr>
          <p:cNvSpPr txBox="1"/>
          <p:nvPr/>
        </p:nvSpPr>
        <p:spPr>
          <a:xfrm>
            <a:off x="3058886" y="2667000"/>
            <a:ext cx="418011" cy="307777"/>
          </a:xfrm>
          <a:prstGeom prst="rect">
            <a:avLst/>
          </a:prstGeom>
          <a:noFill/>
        </p:spPr>
        <p:txBody>
          <a:bodyPr wrap="square" lIns="0" tIns="0" rIns="0" bIns="0" rtlCol="0">
            <a:spAutoFit/>
          </a:bodyPr>
          <a:lstStyle/>
          <a:p>
            <a:pPr algn="l"/>
            <a:r>
              <a:rPr lang="en-US" sz="2000" dirty="0"/>
              <a:t>?</a:t>
            </a:r>
          </a:p>
        </p:txBody>
      </p:sp>
      <p:sp>
        <p:nvSpPr>
          <p:cNvPr id="7" name="TextBox 6">
            <a:extLst>
              <a:ext uri="{FF2B5EF4-FFF2-40B4-BE49-F238E27FC236}">
                <a16:creationId xmlns:a16="http://schemas.microsoft.com/office/drawing/2014/main" id="{B5FFC518-CFD7-7DE5-A620-68BFF2B03A3C}"/>
              </a:ext>
            </a:extLst>
          </p:cNvPr>
          <p:cNvSpPr txBox="1"/>
          <p:nvPr/>
        </p:nvSpPr>
        <p:spPr>
          <a:xfrm>
            <a:off x="2548752" y="2362200"/>
            <a:ext cx="418011" cy="307777"/>
          </a:xfrm>
          <a:prstGeom prst="rect">
            <a:avLst/>
          </a:prstGeom>
          <a:noFill/>
        </p:spPr>
        <p:txBody>
          <a:bodyPr wrap="square" lIns="0" tIns="0" rIns="0" bIns="0" rtlCol="0">
            <a:spAutoFit/>
          </a:bodyPr>
          <a:lstStyle/>
          <a:p>
            <a:pPr algn="l"/>
            <a:r>
              <a:rPr lang="en-US" sz="2000" dirty="0"/>
              <a:t>?</a:t>
            </a:r>
          </a:p>
        </p:txBody>
      </p:sp>
    </p:spTree>
    <p:extLst>
      <p:ext uri="{BB962C8B-B14F-4D97-AF65-F5344CB8AC3E}">
        <p14:creationId xmlns:p14="http://schemas.microsoft.com/office/powerpoint/2010/main" val="108525993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B0FC15A-FF9B-E725-83D3-088E7B44EA93}"/>
              </a:ext>
            </a:extLst>
          </p:cNvPr>
          <p:cNvSpPr/>
          <p:nvPr/>
        </p:nvSpPr>
        <p:spPr bwMode="auto">
          <a:xfrm>
            <a:off x="5539464" y="1689877"/>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7" name="Rectangle 6">
            <a:extLst>
              <a:ext uri="{FF2B5EF4-FFF2-40B4-BE49-F238E27FC236}">
                <a16:creationId xmlns:a16="http://schemas.microsoft.com/office/drawing/2014/main" id="{9A6E4AF7-902E-779A-9226-B5AE9ED14578}"/>
              </a:ext>
            </a:extLst>
          </p:cNvPr>
          <p:cNvSpPr/>
          <p:nvPr/>
        </p:nvSpPr>
        <p:spPr bwMode="auto">
          <a:xfrm>
            <a:off x="3935525" y="4937810"/>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39BA6019-5F34-80C4-5C23-C2198822BEEF}"/>
              </a:ext>
            </a:extLst>
          </p:cNvPr>
          <p:cNvSpPr/>
          <p:nvPr/>
        </p:nvSpPr>
        <p:spPr bwMode="auto">
          <a:xfrm>
            <a:off x="5077751" y="4937300"/>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99A60796-019B-0E61-D692-941197B55AD7}"/>
              </a:ext>
            </a:extLst>
          </p:cNvPr>
          <p:cNvSpPr/>
          <p:nvPr/>
        </p:nvSpPr>
        <p:spPr bwMode="auto">
          <a:xfrm>
            <a:off x="6123896" y="4937300"/>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7184C5A6-2358-8CFF-B804-85EAA12E98B2}"/>
              </a:ext>
            </a:extLst>
          </p:cNvPr>
          <p:cNvSpPr/>
          <p:nvPr/>
        </p:nvSpPr>
        <p:spPr bwMode="auto">
          <a:xfrm>
            <a:off x="7163204" y="4937300"/>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cxnSp>
        <p:nvCxnSpPr>
          <p:cNvPr id="14" name="Straight Arrow Connector 13">
            <a:extLst>
              <a:ext uri="{FF2B5EF4-FFF2-40B4-BE49-F238E27FC236}">
                <a16:creationId xmlns:a16="http://schemas.microsoft.com/office/drawing/2014/main" id="{CE6D6BF9-7DCF-5D66-0252-4FA1F7616367}"/>
              </a:ext>
            </a:extLst>
          </p:cNvPr>
          <p:cNvCxnSpPr>
            <a:cxnSpLocks/>
          </p:cNvCxnSpPr>
          <p:nvPr/>
        </p:nvCxnSpPr>
        <p:spPr>
          <a:xfrm flipV="1">
            <a:off x="4326402" y="2470366"/>
            <a:ext cx="1343634" cy="2428177"/>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2DF7F9B-05CC-C388-DD1D-690483976464}"/>
              </a:ext>
            </a:extLst>
          </p:cNvPr>
          <p:cNvCxnSpPr>
            <a:cxnSpLocks/>
          </p:cNvCxnSpPr>
          <p:nvPr/>
        </p:nvCxnSpPr>
        <p:spPr>
          <a:xfrm flipV="1">
            <a:off x="5429716" y="2604277"/>
            <a:ext cx="397324" cy="235458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B86312F-B940-6FF6-D6F5-79CE9A4170F8}"/>
              </a:ext>
            </a:extLst>
          </p:cNvPr>
          <p:cNvCxnSpPr>
            <a:cxnSpLocks/>
            <a:endCxn id="3" idx="4"/>
          </p:cNvCxnSpPr>
          <p:nvPr/>
        </p:nvCxnSpPr>
        <p:spPr>
          <a:xfrm flipH="1" flipV="1">
            <a:off x="5996664" y="2604277"/>
            <a:ext cx="480740" cy="2294266"/>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12C8069-34D3-8C0B-9279-0042C19FF40A}"/>
              </a:ext>
            </a:extLst>
          </p:cNvPr>
          <p:cNvCxnSpPr>
            <a:cxnSpLocks/>
            <a:endCxn id="3" idx="5"/>
          </p:cNvCxnSpPr>
          <p:nvPr/>
        </p:nvCxnSpPr>
        <p:spPr>
          <a:xfrm flipH="1" flipV="1">
            <a:off x="6319953" y="2470366"/>
            <a:ext cx="1243283" cy="2466934"/>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ED5400F-BAD3-9B4C-393E-490BF8C5460B}"/>
              </a:ext>
            </a:extLst>
          </p:cNvPr>
          <p:cNvSpPr txBox="1"/>
          <p:nvPr/>
        </p:nvSpPr>
        <p:spPr>
          <a:xfrm>
            <a:off x="5589019" y="567875"/>
            <a:ext cx="888385" cy="707886"/>
          </a:xfrm>
          <a:prstGeom prst="rect">
            <a:avLst/>
          </a:prstGeom>
          <a:noFill/>
        </p:spPr>
        <p:txBody>
          <a:bodyPr wrap="none" rtlCol="0">
            <a:spAutoFit/>
          </a:bodyPr>
          <a:lstStyle/>
          <a:p>
            <a:r>
              <a:rPr lang="en-US" sz="4000" dirty="0"/>
              <a:t>🧑‍💻</a:t>
            </a:r>
          </a:p>
        </p:txBody>
      </p:sp>
      <p:pic>
        <p:nvPicPr>
          <p:cNvPr id="20" name="Graphic 19" descr="Azure SQL Database icon">
            <a:extLst>
              <a:ext uri="{FF2B5EF4-FFF2-40B4-BE49-F238E27FC236}">
                <a16:creationId xmlns:a16="http://schemas.microsoft.com/office/drawing/2014/main" id="{89DE82BD-7345-01A6-5827-76BE804A3C2A}"/>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531823" y="5925377"/>
            <a:ext cx="431444" cy="431443"/>
          </a:xfrm>
          <a:prstGeom prst="rect">
            <a:avLst/>
          </a:prstGeom>
        </p:spPr>
      </p:pic>
      <p:pic>
        <p:nvPicPr>
          <p:cNvPr id="21" name="Graphic 20" descr="Azure Cosmos DB logo">
            <a:extLst>
              <a:ext uri="{FF2B5EF4-FFF2-40B4-BE49-F238E27FC236}">
                <a16:creationId xmlns:a16="http://schemas.microsoft.com/office/drawing/2014/main" id="{1DC040F4-6AAC-A5CA-8602-E29186FDA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5030" y="5947276"/>
            <a:ext cx="437793" cy="437793"/>
          </a:xfrm>
          <a:prstGeom prst="rect">
            <a:avLst/>
          </a:prstGeom>
        </p:spPr>
      </p:pic>
      <p:pic>
        <p:nvPicPr>
          <p:cNvPr id="22" name="Graphic 21" descr="Azure DB for PostgreSQL logo">
            <a:extLst>
              <a:ext uri="{FF2B5EF4-FFF2-40B4-BE49-F238E27FC236}">
                <a16:creationId xmlns:a16="http://schemas.microsoft.com/office/drawing/2014/main" id="{ABA8198B-B7FE-E036-9031-818ED3D8D0C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89757" y="5950450"/>
            <a:ext cx="431444" cy="431444"/>
          </a:xfrm>
          <a:prstGeom prst="rect">
            <a:avLst/>
          </a:prstGeom>
        </p:spPr>
      </p:pic>
      <p:pic>
        <p:nvPicPr>
          <p:cNvPr id="23" name="Graphic 22">
            <a:extLst>
              <a:ext uri="{FF2B5EF4-FFF2-40B4-BE49-F238E27FC236}">
                <a16:creationId xmlns:a16="http://schemas.microsoft.com/office/drawing/2014/main" id="{4CED656A-C413-BA0A-F528-937B63F4FC3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56166" y="5919028"/>
            <a:ext cx="431444" cy="431444"/>
          </a:xfrm>
          <a:prstGeom prst="rect">
            <a:avLst/>
          </a:prstGeom>
        </p:spPr>
      </p:pic>
    </p:spTree>
    <p:extLst>
      <p:ext uri="{BB962C8B-B14F-4D97-AF65-F5344CB8AC3E}">
        <p14:creationId xmlns:p14="http://schemas.microsoft.com/office/powerpoint/2010/main" val="32369323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1EA21112-960C-759C-E984-CF11D67BFAC9}"/>
              </a:ext>
            </a:extLst>
          </p:cNvPr>
          <p:cNvSpPr/>
          <p:nvPr/>
        </p:nvSpPr>
        <p:spPr bwMode="auto">
          <a:xfrm>
            <a:off x="7479298" y="1781317"/>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10" name="Oval 9">
            <a:extLst>
              <a:ext uri="{FF2B5EF4-FFF2-40B4-BE49-F238E27FC236}">
                <a16:creationId xmlns:a16="http://schemas.microsoft.com/office/drawing/2014/main" id="{267043FF-B26A-4E03-2D67-C511AF8C8361}"/>
              </a:ext>
            </a:extLst>
          </p:cNvPr>
          <p:cNvSpPr/>
          <p:nvPr/>
        </p:nvSpPr>
        <p:spPr bwMode="auto">
          <a:xfrm>
            <a:off x="6266236" y="3399735"/>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11" name="Oval 10">
            <a:extLst>
              <a:ext uri="{FF2B5EF4-FFF2-40B4-BE49-F238E27FC236}">
                <a16:creationId xmlns:a16="http://schemas.microsoft.com/office/drawing/2014/main" id="{C6A4410B-5019-A275-224F-226F3497B15B}"/>
              </a:ext>
            </a:extLst>
          </p:cNvPr>
          <p:cNvSpPr/>
          <p:nvPr/>
        </p:nvSpPr>
        <p:spPr bwMode="auto">
          <a:xfrm>
            <a:off x="7456037" y="3383587"/>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12" name="Oval 11">
            <a:extLst>
              <a:ext uri="{FF2B5EF4-FFF2-40B4-BE49-F238E27FC236}">
                <a16:creationId xmlns:a16="http://schemas.microsoft.com/office/drawing/2014/main" id="{1748D726-B95C-7594-D3C9-B4D0A19D8596}"/>
              </a:ext>
            </a:extLst>
          </p:cNvPr>
          <p:cNvSpPr/>
          <p:nvPr/>
        </p:nvSpPr>
        <p:spPr bwMode="auto">
          <a:xfrm>
            <a:off x="8645838" y="3383587"/>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ea typeface="Segoe UI" pitchFamily="34" charset="0"/>
                <a:cs typeface="Segoe UI" pitchFamily="34" charset="0"/>
              </a:rPr>
              <a:t>🤖</a:t>
            </a:r>
          </a:p>
          <a:p>
            <a:pPr algn="ctr" defTabSz="932472"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14" name="Rectangle 13">
            <a:extLst>
              <a:ext uri="{FF2B5EF4-FFF2-40B4-BE49-F238E27FC236}">
                <a16:creationId xmlns:a16="http://schemas.microsoft.com/office/drawing/2014/main" id="{ED2B3610-1819-8EEC-E8F8-8522691F321C}"/>
              </a:ext>
            </a:extLst>
          </p:cNvPr>
          <p:cNvSpPr/>
          <p:nvPr/>
        </p:nvSpPr>
        <p:spPr bwMode="auto">
          <a:xfrm>
            <a:off x="5875359" y="5029250"/>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sz="1800">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36F13E86-0856-0E77-BE4C-E0034DFCEB41}"/>
              </a:ext>
            </a:extLst>
          </p:cNvPr>
          <p:cNvSpPr/>
          <p:nvPr/>
        </p:nvSpPr>
        <p:spPr bwMode="auto">
          <a:xfrm>
            <a:off x="7017585" y="5028740"/>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2EC976B5-D27B-AEED-5A82-18E58A337541}"/>
              </a:ext>
            </a:extLst>
          </p:cNvPr>
          <p:cNvSpPr/>
          <p:nvPr/>
        </p:nvSpPr>
        <p:spPr bwMode="auto">
          <a:xfrm>
            <a:off x="8063730" y="5028740"/>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85A2DFEB-A16C-B8D0-F886-2CB4F7574A13}"/>
              </a:ext>
            </a:extLst>
          </p:cNvPr>
          <p:cNvSpPr/>
          <p:nvPr/>
        </p:nvSpPr>
        <p:spPr bwMode="auto">
          <a:xfrm>
            <a:off x="9103038" y="5028740"/>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solidFill>
                  <a:schemeClr val="tx1"/>
                </a:solidFill>
                <a:ea typeface="Segoe UI" pitchFamily="34" charset="0"/>
                <a:cs typeface="Segoe UI" pitchFamily="34" charset="0"/>
              </a:rPr>
              <a:t>🔨</a:t>
            </a:r>
          </a:p>
          <a:p>
            <a:pPr algn="ctr" defTabSz="932472"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1A8CD1AE-E3E2-4D6D-76AB-F05446639E72}"/>
              </a:ext>
            </a:extLst>
          </p:cNvPr>
          <p:cNvCxnSpPr>
            <a:cxnSpLocks/>
          </p:cNvCxnSpPr>
          <p:nvPr/>
        </p:nvCxnSpPr>
        <p:spPr>
          <a:xfrm flipH="1">
            <a:off x="6723436" y="2238517"/>
            <a:ext cx="755862" cy="116121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BA819A3-F3A9-2114-41E1-0782FD34981A}"/>
              </a:ext>
            </a:extLst>
          </p:cNvPr>
          <p:cNvCxnSpPr>
            <a:cxnSpLocks/>
          </p:cNvCxnSpPr>
          <p:nvPr/>
        </p:nvCxnSpPr>
        <p:spPr>
          <a:xfrm flipH="1">
            <a:off x="7913237" y="2695717"/>
            <a:ext cx="23261" cy="6878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F651214F-6099-1749-A544-459166DACD1F}"/>
              </a:ext>
            </a:extLst>
          </p:cNvPr>
          <p:cNvCxnSpPr>
            <a:cxnSpLocks/>
          </p:cNvCxnSpPr>
          <p:nvPr/>
        </p:nvCxnSpPr>
        <p:spPr>
          <a:xfrm>
            <a:off x="8393698" y="2238517"/>
            <a:ext cx="709340" cy="1145070"/>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D8AAD57-9C85-82B7-DA14-3827FE82297E}"/>
              </a:ext>
            </a:extLst>
          </p:cNvPr>
          <p:cNvCxnSpPr>
            <a:cxnSpLocks/>
          </p:cNvCxnSpPr>
          <p:nvPr/>
        </p:nvCxnSpPr>
        <p:spPr>
          <a:xfrm flipV="1">
            <a:off x="6266236" y="4314135"/>
            <a:ext cx="457200" cy="67584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A4A50B-1CAF-649B-2EBA-E3DC95B9740A}"/>
              </a:ext>
            </a:extLst>
          </p:cNvPr>
          <p:cNvCxnSpPr>
            <a:cxnSpLocks/>
          </p:cNvCxnSpPr>
          <p:nvPr/>
        </p:nvCxnSpPr>
        <p:spPr>
          <a:xfrm flipV="1">
            <a:off x="7369550" y="4297987"/>
            <a:ext cx="543687" cy="75231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44AA474-07D2-B271-A92E-21BAF6035952}"/>
              </a:ext>
            </a:extLst>
          </p:cNvPr>
          <p:cNvCxnSpPr>
            <a:cxnSpLocks/>
          </p:cNvCxnSpPr>
          <p:nvPr/>
        </p:nvCxnSpPr>
        <p:spPr>
          <a:xfrm flipH="1" flipV="1">
            <a:off x="7913237" y="4297987"/>
            <a:ext cx="504001" cy="691996"/>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91FC387-240C-4ADD-DA86-4D70BACECD49}"/>
              </a:ext>
            </a:extLst>
          </p:cNvPr>
          <p:cNvCxnSpPr>
            <a:cxnSpLocks/>
          </p:cNvCxnSpPr>
          <p:nvPr/>
        </p:nvCxnSpPr>
        <p:spPr>
          <a:xfrm flipH="1" flipV="1">
            <a:off x="9103038" y="4297987"/>
            <a:ext cx="400032" cy="73075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B34166C-A4E4-EDCA-9FA8-B31C33C0DE0C}"/>
              </a:ext>
            </a:extLst>
          </p:cNvPr>
          <p:cNvCxnSpPr>
            <a:cxnSpLocks/>
          </p:cNvCxnSpPr>
          <p:nvPr/>
        </p:nvCxnSpPr>
        <p:spPr>
          <a:xfrm flipH="1" flipV="1">
            <a:off x="6723436" y="4314135"/>
            <a:ext cx="646114" cy="73616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956D62F-8FA6-9DEA-DDC8-032521A1C428}"/>
              </a:ext>
            </a:extLst>
          </p:cNvPr>
          <p:cNvSpPr txBox="1"/>
          <p:nvPr/>
        </p:nvSpPr>
        <p:spPr>
          <a:xfrm>
            <a:off x="7528853" y="659315"/>
            <a:ext cx="888385" cy="707886"/>
          </a:xfrm>
          <a:prstGeom prst="rect">
            <a:avLst/>
          </a:prstGeom>
          <a:noFill/>
        </p:spPr>
        <p:txBody>
          <a:bodyPr wrap="none" rtlCol="0">
            <a:spAutoFit/>
          </a:bodyPr>
          <a:lstStyle/>
          <a:p>
            <a:r>
              <a:rPr lang="en-US" sz="4000" dirty="0"/>
              <a:t>🧑‍💻</a:t>
            </a:r>
          </a:p>
        </p:txBody>
      </p:sp>
      <p:pic>
        <p:nvPicPr>
          <p:cNvPr id="28" name="Graphic 27" descr="Azure SQL Database icon">
            <a:extLst>
              <a:ext uri="{FF2B5EF4-FFF2-40B4-BE49-F238E27FC236}">
                <a16:creationId xmlns:a16="http://schemas.microsoft.com/office/drawing/2014/main" id="{686A3082-59B3-048E-C75C-26E879D06E3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471657" y="6016817"/>
            <a:ext cx="431444" cy="431443"/>
          </a:xfrm>
          <a:prstGeom prst="rect">
            <a:avLst/>
          </a:prstGeom>
        </p:spPr>
      </p:pic>
      <p:pic>
        <p:nvPicPr>
          <p:cNvPr id="29" name="Graphic 28" descr="Azure Cosmos DB logo">
            <a:extLst>
              <a:ext uri="{FF2B5EF4-FFF2-40B4-BE49-F238E27FC236}">
                <a16:creationId xmlns:a16="http://schemas.microsoft.com/office/drawing/2014/main" id="{C545A590-00FD-8755-B4FC-F13206FE9C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44864" y="6038716"/>
            <a:ext cx="437793" cy="437793"/>
          </a:xfrm>
          <a:prstGeom prst="rect">
            <a:avLst/>
          </a:prstGeom>
        </p:spPr>
      </p:pic>
      <p:pic>
        <p:nvPicPr>
          <p:cNvPr id="30" name="Graphic 29" descr="Azure DB for PostgreSQL logo">
            <a:extLst>
              <a:ext uri="{FF2B5EF4-FFF2-40B4-BE49-F238E27FC236}">
                <a16:creationId xmlns:a16="http://schemas.microsoft.com/office/drawing/2014/main" id="{D5FD9C85-7809-666B-1900-23FF33C707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29591" y="6041890"/>
            <a:ext cx="431444" cy="431444"/>
          </a:xfrm>
          <a:prstGeom prst="rect">
            <a:avLst/>
          </a:prstGeom>
        </p:spPr>
      </p:pic>
      <p:pic>
        <p:nvPicPr>
          <p:cNvPr id="31" name="Graphic 30">
            <a:extLst>
              <a:ext uri="{FF2B5EF4-FFF2-40B4-BE49-F238E27FC236}">
                <a16:creationId xmlns:a16="http://schemas.microsoft.com/office/drawing/2014/main" id="{53756792-6EF1-C18C-16F9-8674F33D3D99}"/>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96000" y="6010468"/>
            <a:ext cx="431444" cy="431444"/>
          </a:xfrm>
          <a:prstGeom prst="rect">
            <a:avLst/>
          </a:prstGeom>
        </p:spPr>
      </p:pic>
    </p:spTree>
    <p:extLst>
      <p:ext uri="{BB962C8B-B14F-4D97-AF65-F5344CB8AC3E}">
        <p14:creationId xmlns:p14="http://schemas.microsoft.com/office/powerpoint/2010/main" val="13322004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74E3A-8271-E711-278C-C9586C1E7FE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302EF00-9493-3C61-6512-799FB08AC9F4}"/>
              </a:ext>
            </a:extLst>
          </p:cNvPr>
          <p:cNvSpPr txBox="1"/>
          <p:nvPr/>
        </p:nvSpPr>
        <p:spPr>
          <a:xfrm>
            <a:off x="4179643" y="1599655"/>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Segoe UI Semibold"/>
              </a:rPr>
              <a:t>(Web app or Copilot)</a:t>
            </a:r>
          </a:p>
        </p:txBody>
      </p:sp>
      <p:pic>
        <p:nvPicPr>
          <p:cNvPr id="4" name="Picture 2" descr="Microsoft Copilot Studio Pricing 2024">
            <a:extLst>
              <a:ext uri="{FF2B5EF4-FFF2-40B4-BE49-F238E27FC236}">
                <a16:creationId xmlns:a16="http://schemas.microsoft.com/office/drawing/2014/main" id="{300A7304-F196-2357-ECB9-52AB3E3F1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4332" y="2092098"/>
            <a:ext cx="1516097" cy="1516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418357-753C-D4D2-922E-317E52DC4DA5}"/>
              </a:ext>
            </a:extLst>
          </p:cNvPr>
          <p:cNvSpPr txBox="1"/>
          <p:nvPr/>
        </p:nvSpPr>
        <p:spPr>
          <a:xfrm>
            <a:off x="7485598" y="2983536"/>
            <a:ext cx="2083296"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Completion Model</a:t>
            </a:r>
            <a:endParaRPr kumimoji="0" lang="en-US" sz="1400" b="0" i="0" u="none" strike="noStrike" kern="0" cap="none" spc="0" normalizeH="0" baseline="0" noProof="0">
              <a:ln w="3175">
                <a:noFill/>
              </a:ln>
              <a:solidFill>
                <a:srgbClr val="FFFFFF"/>
              </a:solidFill>
              <a:effectLst/>
              <a:uLnTx/>
              <a:uFillTx/>
              <a:latin typeface="Segoe UI Semibold"/>
              <a:ea typeface="+mn-ea"/>
              <a:cs typeface="Segoe UI Semibold"/>
            </a:endParaRPr>
          </a:p>
        </p:txBody>
      </p:sp>
      <p:pic>
        <p:nvPicPr>
          <p:cNvPr id="6" name="Graphic 5">
            <a:extLst>
              <a:ext uri="{FF2B5EF4-FFF2-40B4-BE49-F238E27FC236}">
                <a16:creationId xmlns:a16="http://schemas.microsoft.com/office/drawing/2014/main" id="{C269823D-1606-0C1B-7187-9870AF6EEA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15766" y="2103592"/>
            <a:ext cx="822960" cy="822960"/>
          </a:xfrm>
          <a:prstGeom prst="rect">
            <a:avLst/>
          </a:prstGeom>
        </p:spPr>
      </p:pic>
      <p:cxnSp>
        <p:nvCxnSpPr>
          <p:cNvPr id="9" name="Straight Arrow Connector 8">
            <a:extLst>
              <a:ext uri="{FF2B5EF4-FFF2-40B4-BE49-F238E27FC236}">
                <a16:creationId xmlns:a16="http://schemas.microsoft.com/office/drawing/2014/main" id="{937AE2D6-D6C3-D6DD-E621-4074299B2BFF}"/>
              </a:ext>
            </a:extLst>
          </p:cNvPr>
          <p:cNvCxnSpPr>
            <a:cxnSpLocks/>
          </p:cNvCxnSpPr>
          <p:nvPr/>
        </p:nvCxnSpPr>
        <p:spPr>
          <a:xfrm>
            <a:off x="6305017" y="2752779"/>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10" name="TextBox 9">
            <a:extLst>
              <a:ext uri="{FF2B5EF4-FFF2-40B4-BE49-F238E27FC236}">
                <a16:creationId xmlns:a16="http://schemas.microsoft.com/office/drawing/2014/main" id="{9A2F1D7F-44AE-74B5-FE52-CF0FFAEBE75D}"/>
              </a:ext>
            </a:extLst>
          </p:cNvPr>
          <p:cNvSpPr txBox="1"/>
          <p:nvPr/>
        </p:nvSpPr>
        <p:spPr>
          <a:xfrm>
            <a:off x="6620013" y="2147331"/>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Prompt</a:t>
            </a:r>
          </a:p>
        </p:txBody>
      </p:sp>
      <p:sp>
        <p:nvSpPr>
          <p:cNvPr id="11" name="TextBox 10">
            <a:extLst>
              <a:ext uri="{FF2B5EF4-FFF2-40B4-BE49-F238E27FC236}">
                <a16:creationId xmlns:a16="http://schemas.microsoft.com/office/drawing/2014/main" id="{F1E2D9A1-7F0C-CC47-E9FC-4E4C1CAF5233}"/>
              </a:ext>
            </a:extLst>
          </p:cNvPr>
          <p:cNvSpPr txBox="1"/>
          <p:nvPr/>
        </p:nvSpPr>
        <p:spPr>
          <a:xfrm>
            <a:off x="6637255" y="2752779"/>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cxnSp>
        <p:nvCxnSpPr>
          <p:cNvPr id="12" name="Straight Arrow Connector 11">
            <a:extLst>
              <a:ext uri="{FF2B5EF4-FFF2-40B4-BE49-F238E27FC236}">
                <a16:creationId xmlns:a16="http://schemas.microsoft.com/office/drawing/2014/main" id="{DE4CF014-0971-C40D-8A22-F46C1A8DD0FF}"/>
              </a:ext>
            </a:extLst>
          </p:cNvPr>
          <p:cNvCxnSpPr>
            <a:cxnSpLocks/>
          </p:cNvCxnSpPr>
          <p:nvPr/>
        </p:nvCxnSpPr>
        <p:spPr>
          <a:xfrm>
            <a:off x="2569052" y="2940655"/>
            <a:ext cx="1527956" cy="0"/>
          </a:xfrm>
          <a:prstGeom prst="straightConnector1">
            <a:avLst/>
          </a:prstGeom>
          <a:noFill/>
          <a:ln w="19050" cap="flat" cmpd="sng" algn="ctr">
            <a:solidFill>
              <a:schemeClr val="tx1"/>
            </a:solidFill>
            <a:prstDash val="solid"/>
            <a:round/>
            <a:headEnd type="none" w="med" len="med"/>
            <a:tailEnd type="arrow" w="med" len="med"/>
          </a:ln>
          <a:effectLst/>
        </p:spPr>
      </p:cxnSp>
      <p:sp>
        <p:nvSpPr>
          <p:cNvPr id="15" name="TextBox 14">
            <a:extLst>
              <a:ext uri="{FF2B5EF4-FFF2-40B4-BE49-F238E27FC236}">
                <a16:creationId xmlns:a16="http://schemas.microsoft.com/office/drawing/2014/main" id="{B6558B85-5319-92C9-377E-7FC80B441636}"/>
              </a:ext>
            </a:extLst>
          </p:cNvPr>
          <p:cNvSpPr txBox="1"/>
          <p:nvPr/>
        </p:nvSpPr>
        <p:spPr>
          <a:xfrm>
            <a:off x="2859460" y="2681642"/>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a:t>
            </a:r>
          </a:p>
        </p:txBody>
      </p:sp>
      <p:cxnSp>
        <p:nvCxnSpPr>
          <p:cNvPr id="16" name="Straight Arrow Connector 15">
            <a:extLst>
              <a:ext uri="{FF2B5EF4-FFF2-40B4-BE49-F238E27FC236}">
                <a16:creationId xmlns:a16="http://schemas.microsoft.com/office/drawing/2014/main" id="{6765D06D-1515-E39F-9446-45E521A86B6F}"/>
              </a:ext>
            </a:extLst>
          </p:cNvPr>
          <p:cNvCxnSpPr>
            <a:cxnSpLocks/>
          </p:cNvCxnSpPr>
          <p:nvPr/>
        </p:nvCxnSpPr>
        <p:spPr>
          <a:xfrm>
            <a:off x="6334789" y="2383813"/>
            <a:ext cx="1527956" cy="0"/>
          </a:xfrm>
          <a:prstGeom prst="straightConnector1">
            <a:avLst/>
          </a:prstGeom>
          <a:noFill/>
          <a:ln w="19050" cap="flat" cmpd="sng" algn="ctr">
            <a:solidFill>
              <a:schemeClr val="tx1"/>
            </a:solidFill>
            <a:prstDash val="solid"/>
            <a:round/>
            <a:headEnd type="none" w="med" len="med"/>
            <a:tailEnd type="arrow" w="med" len="med"/>
          </a:ln>
          <a:effectLst/>
        </p:spPr>
      </p:cxnSp>
      <p:pic>
        <p:nvPicPr>
          <p:cNvPr id="18" name="Graphic 17" descr="User with solid fill">
            <a:extLst>
              <a:ext uri="{FF2B5EF4-FFF2-40B4-BE49-F238E27FC236}">
                <a16:creationId xmlns:a16="http://schemas.microsoft.com/office/drawing/2014/main" id="{8AF39E00-53B8-88B7-C061-8196E19DD0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716719" y="2483548"/>
            <a:ext cx="914400" cy="914400"/>
          </a:xfrm>
          <a:prstGeom prst="rect">
            <a:avLst/>
          </a:prstGeom>
        </p:spPr>
      </p:pic>
      <p:cxnSp>
        <p:nvCxnSpPr>
          <p:cNvPr id="23" name="Straight Arrow Connector 22">
            <a:extLst>
              <a:ext uri="{FF2B5EF4-FFF2-40B4-BE49-F238E27FC236}">
                <a16:creationId xmlns:a16="http://schemas.microsoft.com/office/drawing/2014/main" id="{52E691B9-E9A9-D434-6DCD-9FADC6DF9D08}"/>
              </a:ext>
            </a:extLst>
          </p:cNvPr>
          <p:cNvCxnSpPr>
            <a:cxnSpLocks/>
          </p:cNvCxnSpPr>
          <p:nvPr/>
        </p:nvCxnSpPr>
        <p:spPr>
          <a:xfrm>
            <a:off x="2584788" y="3354193"/>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24" name="TextBox 23">
            <a:extLst>
              <a:ext uri="{FF2B5EF4-FFF2-40B4-BE49-F238E27FC236}">
                <a16:creationId xmlns:a16="http://schemas.microsoft.com/office/drawing/2014/main" id="{11689FAC-1333-23D0-B76D-4E3BB44DF978}"/>
              </a:ext>
            </a:extLst>
          </p:cNvPr>
          <p:cNvSpPr txBox="1"/>
          <p:nvPr/>
        </p:nvSpPr>
        <p:spPr>
          <a:xfrm>
            <a:off x="2888543" y="3382531"/>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pic>
        <p:nvPicPr>
          <p:cNvPr id="29" name="Picture 28">
            <a:extLst>
              <a:ext uri="{FF2B5EF4-FFF2-40B4-BE49-F238E27FC236}">
                <a16:creationId xmlns:a16="http://schemas.microsoft.com/office/drawing/2014/main" id="{F18D25C2-97EC-BF9F-F792-2CEF04E6D4C5}"/>
              </a:ext>
            </a:extLst>
          </p:cNvPr>
          <p:cNvPicPr>
            <a:picLocks noChangeAspect="1"/>
          </p:cNvPicPr>
          <p:nvPr/>
        </p:nvPicPr>
        <p:blipFill>
          <a:blip r:embed="rId8"/>
          <a:stretch>
            <a:fillRect/>
          </a:stretch>
        </p:blipFill>
        <p:spPr>
          <a:xfrm>
            <a:off x="1716719" y="4466925"/>
            <a:ext cx="9293640" cy="2029978"/>
          </a:xfrm>
          <a:prstGeom prst="rect">
            <a:avLst/>
          </a:prstGeom>
          <a:ln>
            <a:solidFill>
              <a:schemeClr val="tx1"/>
            </a:solidFill>
            <a:prstDash val="dashDot"/>
          </a:ln>
        </p:spPr>
      </p:pic>
      <p:cxnSp>
        <p:nvCxnSpPr>
          <p:cNvPr id="33" name="Connector: Curved 32">
            <a:extLst>
              <a:ext uri="{FF2B5EF4-FFF2-40B4-BE49-F238E27FC236}">
                <a16:creationId xmlns:a16="http://schemas.microsoft.com/office/drawing/2014/main" id="{DD068E03-A62F-D751-C5F0-A2177F224C5E}"/>
              </a:ext>
            </a:extLst>
          </p:cNvPr>
          <p:cNvCxnSpPr>
            <a:cxnSpLocks/>
          </p:cNvCxnSpPr>
          <p:nvPr/>
        </p:nvCxnSpPr>
        <p:spPr>
          <a:xfrm rot="10800000" flipV="1">
            <a:off x="9314271" y="4206430"/>
            <a:ext cx="933897" cy="554061"/>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A0CAE5A-37B9-1862-C96E-791920B37FF2}"/>
              </a:ext>
            </a:extLst>
          </p:cNvPr>
          <p:cNvSpPr txBox="1"/>
          <p:nvPr/>
        </p:nvSpPr>
        <p:spPr>
          <a:xfrm>
            <a:off x="10493559" y="4067930"/>
            <a:ext cx="1636666"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Prompt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or user prompt</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38" name="Straight Connector 37">
            <a:extLst>
              <a:ext uri="{FF2B5EF4-FFF2-40B4-BE49-F238E27FC236}">
                <a16:creationId xmlns:a16="http://schemas.microsoft.com/office/drawing/2014/main" id="{83577767-BD6F-0F0A-3AA9-D34FF020F83C}"/>
              </a:ext>
              <a:ext uri="{C183D7F6-B498-43B3-948B-1728B52AA6E4}">
                <adec:decorative xmlns:adec="http://schemas.microsoft.com/office/drawing/2017/decorative" val="1"/>
              </a:ext>
            </a:extLst>
          </p:cNvPr>
          <p:cNvCxnSpPr>
            <a:cxnSpLocks/>
          </p:cNvCxnSpPr>
          <p:nvPr/>
        </p:nvCxnSpPr>
        <p:spPr>
          <a:xfrm>
            <a:off x="10371192" y="4124305"/>
            <a:ext cx="0" cy="479942"/>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cxnSp>
        <p:nvCxnSpPr>
          <p:cNvPr id="39" name="Connector: Curved 38">
            <a:extLst>
              <a:ext uri="{FF2B5EF4-FFF2-40B4-BE49-F238E27FC236}">
                <a16:creationId xmlns:a16="http://schemas.microsoft.com/office/drawing/2014/main" id="{AA12F83A-5584-E7F5-AA34-B1CE51CAFD14}"/>
              </a:ext>
            </a:extLst>
          </p:cNvPr>
          <p:cNvCxnSpPr>
            <a:cxnSpLocks/>
          </p:cNvCxnSpPr>
          <p:nvPr/>
        </p:nvCxnSpPr>
        <p:spPr>
          <a:xfrm>
            <a:off x="1777545" y="4741738"/>
            <a:ext cx="989712" cy="918849"/>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0F3FF95-6695-4083-1DDE-15526C563EA6}"/>
              </a:ext>
            </a:extLst>
          </p:cNvPr>
          <p:cNvSpPr txBox="1"/>
          <p:nvPr/>
        </p:nvSpPr>
        <p:spPr>
          <a:xfrm>
            <a:off x="458542" y="4308526"/>
            <a:ext cx="148675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Response or Completion</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1" name="Straight Connector 40">
            <a:extLst>
              <a:ext uri="{FF2B5EF4-FFF2-40B4-BE49-F238E27FC236}">
                <a16:creationId xmlns:a16="http://schemas.microsoft.com/office/drawing/2014/main" id="{5BB9F9E3-3258-E716-D42F-E396329FC442}"/>
              </a:ext>
              <a:ext uri="{C183D7F6-B498-43B3-948B-1728B52AA6E4}">
                <adec:decorative xmlns:adec="http://schemas.microsoft.com/office/drawing/2017/decorative" val="1"/>
              </a:ext>
            </a:extLst>
          </p:cNvPr>
          <p:cNvCxnSpPr>
            <a:cxnSpLocks/>
          </p:cNvCxnSpPr>
          <p:nvPr/>
        </p:nvCxnSpPr>
        <p:spPr>
          <a:xfrm>
            <a:off x="344565" y="4295012"/>
            <a:ext cx="0" cy="509896"/>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spTree>
    <p:extLst>
      <p:ext uri="{BB962C8B-B14F-4D97-AF65-F5344CB8AC3E}">
        <p14:creationId xmlns:p14="http://schemas.microsoft.com/office/powerpoint/2010/main" val="3354752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down)">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right)">
                                      <p:cBhvr>
                                        <p:cTn id="23" dur="500"/>
                                        <p:tgtEl>
                                          <p:spTgt spid="9"/>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right)">
                                      <p:cBhvr>
                                        <p:cTn id="31" dur="500"/>
                                        <p:tgtEl>
                                          <p:spTgt spid="23"/>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right)">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24" grpId="0"/>
      <p:bldP spid="37"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C3515-0F03-115C-0120-CB3AEA3103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2236C6-8962-1B9A-FA67-D04B343BF6DD}"/>
              </a:ext>
            </a:extLst>
          </p:cNvPr>
          <p:cNvSpPr>
            <a:spLocks noGrp="1"/>
          </p:cNvSpPr>
          <p:nvPr>
            <p:ph type="title"/>
          </p:nvPr>
        </p:nvSpPr>
        <p:spPr>
          <a:xfrm>
            <a:off x="786676" y="3152001"/>
            <a:ext cx="6317343" cy="892552"/>
          </a:xfrm>
        </p:spPr>
        <p:txBody>
          <a:bodyPr/>
          <a:lstStyle/>
          <a:p>
            <a:r>
              <a:rPr lang="en-US" dirty="0"/>
              <a:t>The AI Agent Data Architecture </a:t>
            </a:r>
            <a:r>
              <a:rPr lang="en-US" sz="1800" dirty="0"/>
              <a:t>(exploring the data types) </a:t>
            </a:r>
          </a:p>
        </p:txBody>
      </p:sp>
    </p:spTree>
    <p:extLst>
      <p:ext uri="{BB962C8B-B14F-4D97-AF65-F5344CB8AC3E}">
        <p14:creationId xmlns:p14="http://schemas.microsoft.com/office/powerpoint/2010/main" val="361471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D7CAD3A-7F5B-3263-DC9C-60F8D2BCCE75}"/>
              </a:ext>
            </a:extLst>
          </p:cNvPr>
          <p:cNvSpPr/>
          <p:nvPr/>
        </p:nvSpPr>
        <p:spPr>
          <a:xfrm>
            <a:off x="2052965" y="2518379"/>
            <a:ext cx="3095853" cy="4059277"/>
          </a:xfrm>
          <a:prstGeom prst="rect">
            <a:avLst/>
          </a:prstGeom>
          <a:solidFill>
            <a:srgbClr val="13501B">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5BE73C09-3860-8244-BB13-1F76A144F0DC}"/>
              </a:ext>
            </a:extLst>
          </p:cNvPr>
          <p:cNvSpPr/>
          <p:nvPr/>
        </p:nvSpPr>
        <p:spPr>
          <a:xfrm>
            <a:off x="2066011" y="1058167"/>
            <a:ext cx="960940" cy="981906"/>
          </a:xfrm>
          <a:prstGeom prst="rect">
            <a:avLst/>
          </a:prstGeom>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Logic</a:t>
            </a:r>
          </a:p>
        </p:txBody>
      </p:sp>
      <p:sp>
        <p:nvSpPr>
          <p:cNvPr id="6" name="Rectangle 5">
            <a:extLst>
              <a:ext uri="{FF2B5EF4-FFF2-40B4-BE49-F238E27FC236}">
                <a16:creationId xmlns:a16="http://schemas.microsoft.com/office/drawing/2014/main" id="{BEDF4C1A-B37C-907F-8D7B-788C6AEF5A58}"/>
              </a:ext>
            </a:extLst>
          </p:cNvPr>
          <p:cNvSpPr/>
          <p:nvPr/>
        </p:nvSpPr>
        <p:spPr>
          <a:xfrm>
            <a:off x="5869890" y="1116561"/>
            <a:ext cx="4785148" cy="3602354"/>
          </a:xfrm>
          <a:prstGeom prst="rect">
            <a:avLst/>
          </a:prstGeom>
          <a:solidFill>
            <a:srgbClr val="156082">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Graphic 6" descr="User with solid fill">
            <a:extLst>
              <a:ext uri="{FF2B5EF4-FFF2-40B4-BE49-F238E27FC236}">
                <a16:creationId xmlns:a16="http://schemas.microsoft.com/office/drawing/2014/main" id="{E322EE87-5C88-1E87-749B-126D6D1624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49" y="1868734"/>
            <a:ext cx="640286" cy="640286"/>
          </a:xfrm>
          <a:prstGeom prst="rect">
            <a:avLst/>
          </a:prstGeom>
        </p:spPr>
      </p:pic>
      <p:pic>
        <p:nvPicPr>
          <p:cNvPr id="8" name="Graphic 7" descr="Web design with solid fill">
            <a:extLst>
              <a:ext uri="{FF2B5EF4-FFF2-40B4-BE49-F238E27FC236}">
                <a16:creationId xmlns:a16="http://schemas.microsoft.com/office/drawing/2014/main" id="{AC4CACF1-49F8-F393-9CFF-5B6B23E3FC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3478" y="1458739"/>
            <a:ext cx="593235" cy="593235"/>
          </a:xfrm>
          <a:prstGeom prst="rect">
            <a:avLst/>
          </a:prstGeom>
        </p:spPr>
      </p:pic>
      <p:pic>
        <p:nvPicPr>
          <p:cNvPr id="9" name="Graphic 8" descr="Smart Phone with solid fill">
            <a:extLst>
              <a:ext uri="{FF2B5EF4-FFF2-40B4-BE49-F238E27FC236}">
                <a16:creationId xmlns:a16="http://schemas.microsoft.com/office/drawing/2014/main" id="{49829B73-CE20-2836-FA80-45A4B6E976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209" y="2051462"/>
            <a:ext cx="466917" cy="466917"/>
          </a:xfrm>
          <a:prstGeom prst="rect">
            <a:avLst/>
          </a:prstGeom>
        </p:spPr>
      </p:pic>
      <p:sp>
        <p:nvSpPr>
          <p:cNvPr id="10" name="Rectangle 9">
            <a:extLst>
              <a:ext uri="{FF2B5EF4-FFF2-40B4-BE49-F238E27FC236}">
                <a16:creationId xmlns:a16="http://schemas.microsoft.com/office/drawing/2014/main" id="{628B6081-3C9F-2637-84BD-DFAA6DF0DDBD}"/>
              </a:ext>
            </a:extLst>
          </p:cNvPr>
          <p:cNvSpPr/>
          <p:nvPr/>
        </p:nvSpPr>
        <p:spPr>
          <a:xfrm>
            <a:off x="11029690" y="1409508"/>
            <a:ext cx="960940" cy="981906"/>
          </a:xfrm>
          <a:prstGeom prst="rect">
            <a:avLst/>
          </a:prstGeom>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Transaction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Analytical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Data Store</a:t>
            </a:r>
          </a:p>
        </p:txBody>
      </p:sp>
      <p:sp>
        <p:nvSpPr>
          <p:cNvPr id="11" name="Rectangle 10">
            <a:extLst>
              <a:ext uri="{FF2B5EF4-FFF2-40B4-BE49-F238E27FC236}">
                <a16:creationId xmlns:a16="http://schemas.microsoft.com/office/drawing/2014/main" id="{F833553D-AE4A-BDE4-53D0-BF0CA6EFEA55}"/>
              </a:ext>
            </a:extLst>
          </p:cNvPr>
          <p:cNvSpPr/>
          <p:nvPr/>
        </p:nvSpPr>
        <p:spPr>
          <a:xfrm>
            <a:off x="6222283" y="1441626"/>
            <a:ext cx="260606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Configuration Data</a:t>
            </a:r>
          </a:p>
        </p:txBody>
      </p:sp>
      <p:sp>
        <p:nvSpPr>
          <p:cNvPr id="12" name="Rectangle 11">
            <a:extLst>
              <a:ext uri="{FF2B5EF4-FFF2-40B4-BE49-F238E27FC236}">
                <a16:creationId xmlns:a16="http://schemas.microsoft.com/office/drawing/2014/main" id="{445219CA-D2E5-AA85-88D5-5A967F3A10F4}"/>
              </a:ext>
            </a:extLst>
          </p:cNvPr>
          <p:cNvSpPr/>
          <p:nvPr/>
        </p:nvSpPr>
        <p:spPr>
          <a:xfrm>
            <a:off x="6222282" y="1935986"/>
            <a:ext cx="260606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Reference Data</a:t>
            </a:r>
          </a:p>
        </p:txBody>
      </p:sp>
      <p:sp>
        <p:nvSpPr>
          <p:cNvPr id="13" name="Rectangle 12">
            <a:extLst>
              <a:ext uri="{FF2B5EF4-FFF2-40B4-BE49-F238E27FC236}">
                <a16:creationId xmlns:a16="http://schemas.microsoft.com/office/drawing/2014/main" id="{CC1F554E-BD4F-5656-2C58-73020AEA7A21}"/>
              </a:ext>
            </a:extLst>
          </p:cNvPr>
          <p:cNvSpPr/>
          <p:nvPr/>
        </p:nvSpPr>
        <p:spPr>
          <a:xfrm>
            <a:off x="6234618" y="2614835"/>
            <a:ext cx="2606061" cy="32496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Transaction Data</a:t>
            </a:r>
          </a:p>
        </p:txBody>
      </p:sp>
      <p:sp>
        <p:nvSpPr>
          <p:cNvPr id="14" name="Arrow: Left-Right 13">
            <a:extLst>
              <a:ext uri="{FF2B5EF4-FFF2-40B4-BE49-F238E27FC236}">
                <a16:creationId xmlns:a16="http://schemas.microsoft.com/office/drawing/2014/main" id="{DC384116-B581-C8F1-AF0E-82BF6A220F2C}"/>
              </a:ext>
            </a:extLst>
          </p:cNvPr>
          <p:cNvSpPr/>
          <p:nvPr/>
        </p:nvSpPr>
        <p:spPr>
          <a:xfrm>
            <a:off x="1723658" y="2156823"/>
            <a:ext cx="244449" cy="12469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Arrow: Left-Right 14">
            <a:extLst>
              <a:ext uri="{FF2B5EF4-FFF2-40B4-BE49-F238E27FC236}">
                <a16:creationId xmlns:a16="http://schemas.microsoft.com/office/drawing/2014/main" id="{4559211C-0612-D571-F3FC-B7F47B84699C}"/>
              </a:ext>
            </a:extLst>
          </p:cNvPr>
          <p:cNvSpPr/>
          <p:nvPr/>
        </p:nvSpPr>
        <p:spPr>
          <a:xfrm>
            <a:off x="739794" y="2138068"/>
            <a:ext cx="252377" cy="14054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Arrow: Left-Right 15">
            <a:extLst>
              <a:ext uri="{FF2B5EF4-FFF2-40B4-BE49-F238E27FC236}">
                <a16:creationId xmlns:a16="http://schemas.microsoft.com/office/drawing/2014/main" id="{A37CC981-D573-8640-0E29-47AD7297CEEE}"/>
              </a:ext>
            </a:extLst>
          </p:cNvPr>
          <p:cNvSpPr/>
          <p:nvPr/>
        </p:nvSpPr>
        <p:spPr>
          <a:xfrm>
            <a:off x="3148537" y="1506926"/>
            <a:ext cx="2656443" cy="14163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Arrow: Right 16">
            <a:extLst>
              <a:ext uri="{FF2B5EF4-FFF2-40B4-BE49-F238E27FC236}">
                <a16:creationId xmlns:a16="http://schemas.microsoft.com/office/drawing/2014/main" id="{B7857403-9E58-0BDC-D88E-835CEE6CFC2E}"/>
              </a:ext>
            </a:extLst>
          </p:cNvPr>
          <p:cNvSpPr/>
          <p:nvPr/>
        </p:nvSpPr>
        <p:spPr>
          <a:xfrm rot="8101255" flipV="1">
            <a:off x="4732014" y="2636312"/>
            <a:ext cx="1515384" cy="150954"/>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2FBD77AD-22AD-D5AD-F715-366575497D77}"/>
              </a:ext>
            </a:extLst>
          </p:cNvPr>
          <p:cNvSpPr/>
          <p:nvPr/>
        </p:nvSpPr>
        <p:spPr>
          <a:xfrm>
            <a:off x="6222282" y="3290310"/>
            <a:ext cx="2606061" cy="3249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Chat History</a:t>
            </a:r>
          </a:p>
        </p:txBody>
      </p:sp>
      <p:sp>
        <p:nvSpPr>
          <p:cNvPr id="19" name="Arrow: Left-Right 18">
            <a:extLst>
              <a:ext uri="{FF2B5EF4-FFF2-40B4-BE49-F238E27FC236}">
                <a16:creationId xmlns:a16="http://schemas.microsoft.com/office/drawing/2014/main" id="{D66511ED-F390-69A6-624D-63BB142825D4}"/>
              </a:ext>
            </a:extLst>
          </p:cNvPr>
          <p:cNvSpPr/>
          <p:nvPr/>
        </p:nvSpPr>
        <p:spPr>
          <a:xfrm rot="19981322">
            <a:off x="4643990" y="3701748"/>
            <a:ext cx="1547732" cy="169737"/>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Arrow: Right 19">
            <a:extLst>
              <a:ext uri="{FF2B5EF4-FFF2-40B4-BE49-F238E27FC236}">
                <a16:creationId xmlns:a16="http://schemas.microsoft.com/office/drawing/2014/main" id="{B8643D4D-6072-10A7-E969-2D7A5B091740}"/>
              </a:ext>
            </a:extLst>
          </p:cNvPr>
          <p:cNvSpPr/>
          <p:nvPr/>
        </p:nvSpPr>
        <p:spPr>
          <a:xfrm rot="8657011" flipV="1">
            <a:off x="4754649" y="3068678"/>
            <a:ext cx="1527101" cy="149991"/>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Oval 20">
            <a:extLst>
              <a:ext uri="{FF2B5EF4-FFF2-40B4-BE49-F238E27FC236}">
                <a16:creationId xmlns:a16="http://schemas.microsoft.com/office/drawing/2014/main" id="{2693656B-C421-40C4-A1C7-247B5ED985B8}"/>
              </a:ext>
            </a:extLst>
          </p:cNvPr>
          <p:cNvSpPr/>
          <p:nvPr/>
        </p:nvSpPr>
        <p:spPr>
          <a:xfrm>
            <a:off x="5991633" y="2064256"/>
            <a:ext cx="154379" cy="162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Oval 21">
            <a:extLst>
              <a:ext uri="{FF2B5EF4-FFF2-40B4-BE49-F238E27FC236}">
                <a16:creationId xmlns:a16="http://schemas.microsoft.com/office/drawing/2014/main" id="{3ED8452A-3013-EABF-55DA-B4A040E4CC87}"/>
              </a:ext>
            </a:extLst>
          </p:cNvPr>
          <p:cNvSpPr/>
          <p:nvPr/>
        </p:nvSpPr>
        <p:spPr>
          <a:xfrm>
            <a:off x="6038325" y="2619191"/>
            <a:ext cx="154379" cy="162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4" name="Straight Connector 23">
            <a:extLst>
              <a:ext uri="{FF2B5EF4-FFF2-40B4-BE49-F238E27FC236}">
                <a16:creationId xmlns:a16="http://schemas.microsoft.com/office/drawing/2014/main" id="{0C82BB06-46D2-B3D4-6AFF-B22BD6445C94}"/>
              </a:ext>
            </a:extLst>
          </p:cNvPr>
          <p:cNvCxnSpPr>
            <a:cxnSpLocks/>
          </p:cNvCxnSpPr>
          <p:nvPr/>
        </p:nvCxnSpPr>
        <p:spPr>
          <a:xfrm>
            <a:off x="2001102" y="1058167"/>
            <a:ext cx="0" cy="5512024"/>
          </a:xfrm>
          <a:prstGeom prst="line">
            <a:avLst/>
          </a:prstGeom>
        </p:spPr>
        <p:style>
          <a:lnRef idx="2">
            <a:schemeClr val="accent1"/>
          </a:lnRef>
          <a:fillRef idx="0">
            <a:schemeClr val="accent1"/>
          </a:fillRef>
          <a:effectRef idx="1">
            <a:schemeClr val="accent1"/>
          </a:effectRef>
          <a:fontRef idx="minor">
            <a:schemeClr val="tx1"/>
          </a:fontRef>
        </p:style>
      </p:cxnSp>
      <p:sp>
        <p:nvSpPr>
          <p:cNvPr id="25" name="Arrow: Right 24">
            <a:extLst>
              <a:ext uri="{FF2B5EF4-FFF2-40B4-BE49-F238E27FC236}">
                <a16:creationId xmlns:a16="http://schemas.microsoft.com/office/drawing/2014/main" id="{D9E0DB88-4D7F-CAB6-D5C4-9175A11C2369}"/>
              </a:ext>
            </a:extLst>
          </p:cNvPr>
          <p:cNvSpPr/>
          <p:nvPr/>
        </p:nvSpPr>
        <p:spPr>
          <a:xfrm>
            <a:off x="10680196" y="1524124"/>
            <a:ext cx="290551" cy="124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Arrow: Left-Right 26">
            <a:extLst>
              <a:ext uri="{FF2B5EF4-FFF2-40B4-BE49-F238E27FC236}">
                <a16:creationId xmlns:a16="http://schemas.microsoft.com/office/drawing/2014/main" id="{F0FFFA62-25BB-2F15-B1A4-F9BA6C30F8F1}"/>
              </a:ext>
            </a:extLst>
          </p:cNvPr>
          <p:cNvSpPr/>
          <p:nvPr/>
        </p:nvSpPr>
        <p:spPr>
          <a:xfrm>
            <a:off x="4683714" y="6113121"/>
            <a:ext cx="1629556" cy="169178"/>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8" name="Picture 27">
            <a:extLst>
              <a:ext uri="{FF2B5EF4-FFF2-40B4-BE49-F238E27FC236}">
                <a16:creationId xmlns:a16="http://schemas.microsoft.com/office/drawing/2014/main" id="{A3187185-C6F8-1E72-E959-370B9C5B6F27}"/>
              </a:ext>
            </a:extLst>
          </p:cNvPr>
          <p:cNvPicPr>
            <a:picLocks noChangeAspect="1"/>
          </p:cNvPicPr>
          <p:nvPr/>
        </p:nvPicPr>
        <p:blipFill>
          <a:blip r:embed="rId9"/>
          <a:stretch>
            <a:fillRect/>
          </a:stretch>
        </p:blipFill>
        <p:spPr>
          <a:xfrm>
            <a:off x="8656433" y="1443801"/>
            <a:ext cx="277285" cy="320610"/>
          </a:xfrm>
          <a:prstGeom prst="rect">
            <a:avLst/>
          </a:prstGeom>
        </p:spPr>
      </p:pic>
      <p:sp>
        <p:nvSpPr>
          <p:cNvPr id="31" name="Rectangle: Rounded Corners 30">
            <a:extLst>
              <a:ext uri="{FF2B5EF4-FFF2-40B4-BE49-F238E27FC236}">
                <a16:creationId xmlns:a16="http://schemas.microsoft.com/office/drawing/2014/main" id="{86ECB656-6436-E60D-C456-2D63F3BFD08B}"/>
              </a:ext>
            </a:extLst>
          </p:cNvPr>
          <p:cNvSpPr/>
          <p:nvPr/>
        </p:nvSpPr>
        <p:spPr>
          <a:xfrm>
            <a:off x="2211757" y="2666639"/>
            <a:ext cx="2369633" cy="29436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Using Conversation Context</a:t>
            </a:r>
          </a:p>
        </p:txBody>
      </p:sp>
      <p:sp>
        <p:nvSpPr>
          <p:cNvPr id="32" name="Rectangle: Rounded Corners 31">
            <a:extLst>
              <a:ext uri="{FF2B5EF4-FFF2-40B4-BE49-F238E27FC236}">
                <a16:creationId xmlns:a16="http://schemas.microsoft.com/office/drawing/2014/main" id="{E04CC847-69EF-94EF-CBE6-25A8DE740845}"/>
              </a:ext>
            </a:extLst>
          </p:cNvPr>
          <p:cNvSpPr/>
          <p:nvPr/>
        </p:nvSpPr>
        <p:spPr>
          <a:xfrm>
            <a:off x="2762922" y="3093109"/>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Get Reference Data</a:t>
            </a:r>
          </a:p>
        </p:txBody>
      </p:sp>
      <p:sp>
        <p:nvSpPr>
          <p:cNvPr id="33" name="Rectangle: Rounded Corners 32">
            <a:extLst>
              <a:ext uri="{FF2B5EF4-FFF2-40B4-BE49-F238E27FC236}">
                <a16:creationId xmlns:a16="http://schemas.microsoft.com/office/drawing/2014/main" id="{6FED3DB0-BA8A-C8CF-6190-932C5BDA42C9}"/>
              </a:ext>
            </a:extLst>
          </p:cNvPr>
          <p:cNvSpPr/>
          <p:nvPr/>
        </p:nvSpPr>
        <p:spPr>
          <a:xfrm>
            <a:off x="2748487" y="3460353"/>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Get Transaction Data</a:t>
            </a:r>
          </a:p>
        </p:txBody>
      </p:sp>
      <p:sp>
        <p:nvSpPr>
          <p:cNvPr id="34" name="Rectangle: Rounded Corners 33">
            <a:extLst>
              <a:ext uri="{FF2B5EF4-FFF2-40B4-BE49-F238E27FC236}">
                <a16:creationId xmlns:a16="http://schemas.microsoft.com/office/drawing/2014/main" id="{35C4F368-B839-8B8A-7156-CD40F82F36EF}"/>
              </a:ext>
            </a:extLst>
          </p:cNvPr>
          <p:cNvSpPr/>
          <p:nvPr/>
        </p:nvSpPr>
        <p:spPr>
          <a:xfrm>
            <a:off x="3027684" y="5836062"/>
            <a:ext cx="1553121" cy="39328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Generative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conversation turns</a:t>
            </a:r>
          </a:p>
        </p:txBody>
      </p:sp>
      <p:sp>
        <p:nvSpPr>
          <p:cNvPr id="35" name="Rectangle: Rounded Corners 34">
            <a:extLst>
              <a:ext uri="{FF2B5EF4-FFF2-40B4-BE49-F238E27FC236}">
                <a16:creationId xmlns:a16="http://schemas.microsoft.com/office/drawing/2014/main" id="{FE9FD60F-04EF-C0EA-8177-34E67263E81D}"/>
              </a:ext>
            </a:extLst>
          </p:cNvPr>
          <p:cNvSpPr/>
          <p:nvPr/>
        </p:nvSpPr>
        <p:spPr>
          <a:xfrm>
            <a:off x="2249782" y="3961653"/>
            <a:ext cx="2369633" cy="47503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Store Conversation Turns and manage conversation context</a:t>
            </a:r>
          </a:p>
        </p:txBody>
      </p:sp>
      <p:sp>
        <p:nvSpPr>
          <p:cNvPr id="36" name="Rectangle 35">
            <a:extLst>
              <a:ext uri="{FF2B5EF4-FFF2-40B4-BE49-F238E27FC236}">
                <a16:creationId xmlns:a16="http://schemas.microsoft.com/office/drawing/2014/main" id="{E7A2DB04-9728-BC86-31E9-77AAB364AD11}"/>
              </a:ext>
            </a:extLst>
          </p:cNvPr>
          <p:cNvSpPr/>
          <p:nvPr/>
        </p:nvSpPr>
        <p:spPr>
          <a:xfrm>
            <a:off x="11040150" y="2749337"/>
            <a:ext cx="960940" cy="981906"/>
          </a:xfrm>
          <a:prstGeom prst="rect">
            <a:avLst/>
          </a:prstGeom>
          <a:solidFill>
            <a:srgbClr val="13501B"/>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Chat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Analytical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Data Store</a:t>
            </a:r>
          </a:p>
        </p:txBody>
      </p:sp>
      <p:sp>
        <p:nvSpPr>
          <p:cNvPr id="37" name="Arrow: Right 36">
            <a:extLst>
              <a:ext uri="{FF2B5EF4-FFF2-40B4-BE49-F238E27FC236}">
                <a16:creationId xmlns:a16="http://schemas.microsoft.com/office/drawing/2014/main" id="{F4FBBCEF-1DFD-3D25-FA2E-615B900E4786}"/>
              </a:ext>
            </a:extLst>
          </p:cNvPr>
          <p:cNvSpPr/>
          <p:nvPr/>
        </p:nvSpPr>
        <p:spPr>
          <a:xfrm>
            <a:off x="10680196" y="3447977"/>
            <a:ext cx="290551" cy="1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Rectangle 37">
            <a:extLst>
              <a:ext uri="{FF2B5EF4-FFF2-40B4-BE49-F238E27FC236}">
                <a16:creationId xmlns:a16="http://schemas.microsoft.com/office/drawing/2014/main" id="{11D25D61-AA34-E040-B403-A81590EF21AE}"/>
              </a:ext>
            </a:extLst>
          </p:cNvPr>
          <p:cNvSpPr/>
          <p:nvPr/>
        </p:nvSpPr>
        <p:spPr>
          <a:xfrm>
            <a:off x="8811576" y="1933981"/>
            <a:ext cx="83451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Rectangle 38">
            <a:extLst>
              <a:ext uri="{FF2B5EF4-FFF2-40B4-BE49-F238E27FC236}">
                <a16:creationId xmlns:a16="http://schemas.microsoft.com/office/drawing/2014/main" id="{D7E0ABF4-8D2A-1473-6B57-D1A8567BFC2E}"/>
              </a:ext>
            </a:extLst>
          </p:cNvPr>
          <p:cNvSpPr/>
          <p:nvPr/>
        </p:nvSpPr>
        <p:spPr>
          <a:xfrm>
            <a:off x="8823913" y="2614497"/>
            <a:ext cx="838892" cy="32329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0" name="Rectangle 39">
            <a:extLst>
              <a:ext uri="{FF2B5EF4-FFF2-40B4-BE49-F238E27FC236}">
                <a16:creationId xmlns:a16="http://schemas.microsoft.com/office/drawing/2014/main" id="{20F9FDB2-3808-A360-360F-6B209FE5874C}"/>
              </a:ext>
            </a:extLst>
          </p:cNvPr>
          <p:cNvSpPr/>
          <p:nvPr/>
        </p:nvSpPr>
        <p:spPr>
          <a:xfrm>
            <a:off x="8811577" y="3295339"/>
            <a:ext cx="838892" cy="3249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1" name="Picture 40">
            <a:extLst>
              <a:ext uri="{FF2B5EF4-FFF2-40B4-BE49-F238E27FC236}">
                <a16:creationId xmlns:a16="http://schemas.microsoft.com/office/drawing/2014/main" id="{847E0F6F-1F11-D488-76B3-4C3CA73ECC4A}"/>
              </a:ext>
            </a:extLst>
          </p:cNvPr>
          <p:cNvPicPr>
            <a:picLocks noChangeAspect="1"/>
          </p:cNvPicPr>
          <p:nvPr/>
        </p:nvPicPr>
        <p:blipFill>
          <a:blip r:embed="rId9"/>
          <a:stretch>
            <a:fillRect/>
          </a:stretch>
        </p:blipFill>
        <p:spPr>
          <a:xfrm>
            <a:off x="8672158" y="1935647"/>
            <a:ext cx="277285" cy="320610"/>
          </a:xfrm>
          <a:prstGeom prst="rect">
            <a:avLst/>
          </a:prstGeom>
        </p:spPr>
      </p:pic>
      <p:pic>
        <p:nvPicPr>
          <p:cNvPr id="42" name="Picture 41">
            <a:extLst>
              <a:ext uri="{FF2B5EF4-FFF2-40B4-BE49-F238E27FC236}">
                <a16:creationId xmlns:a16="http://schemas.microsoft.com/office/drawing/2014/main" id="{AC3AC57A-7F5C-3853-AD0C-4BE775CDDB62}"/>
              </a:ext>
            </a:extLst>
          </p:cNvPr>
          <p:cNvPicPr>
            <a:picLocks noChangeAspect="1"/>
          </p:cNvPicPr>
          <p:nvPr/>
        </p:nvPicPr>
        <p:blipFill>
          <a:blip r:embed="rId9"/>
          <a:stretch>
            <a:fillRect/>
          </a:stretch>
        </p:blipFill>
        <p:spPr>
          <a:xfrm>
            <a:off x="8688875" y="2619186"/>
            <a:ext cx="277285" cy="320610"/>
          </a:xfrm>
          <a:prstGeom prst="rect">
            <a:avLst/>
          </a:prstGeom>
        </p:spPr>
      </p:pic>
      <p:pic>
        <p:nvPicPr>
          <p:cNvPr id="43" name="Picture 42">
            <a:extLst>
              <a:ext uri="{FF2B5EF4-FFF2-40B4-BE49-F238E27FC236}">
                <a16:creationId xmlns:a16="http://schemas.microsoft.com/office/drawing/2014/main" id="{20C173CD-7CFA-8F90-D3A9-AC26D5541516}"/>
              </a:ext>
            </a:extLst>
          </p:cNvPr>
          <p:cNvPicPr>
            <a:picLocks noChangeAspect="1"/>
          </p:cNvPicPr>
          <p:nvPr/>
        </p:nvPicPr>
        <p:blipFill>
          <a:blip r:embed="rId9"/>
          <a:stretch>
            <a:fillRect/>
          </a:stretch>
        </p:blipFill>
        <p:spPr>
          <a:xfrm>
            <a:off x="8678148" y="3297252"/>
            <a:ext cx="277285" cy="320610"/>
          </a:xfrm>
          <a:prstGeom prst="rect">
            <a:avLst/>
          </a:prstGeom>
        </p:spPr>
      </p:pic>
      <p:pic>
        <p:nvPicPr>
          <p:cNvPr id="44" name="Picture 43">
            <a:extLst>
              <a:ext uri="{FF2B5EF4-FFF2-40B4-BE49-F238E27FC236}">
                <a16:creationId xmlns:a16="http://schemas.microsoft.com/office/drawing/2014/main" id="{D420B764-79E6-DCD4-1A46-2CC1079314D5}"/>
              </a:ext>
            </a:extLst>
          </p:cNvPr>
          <p:cNvPicPr>
            <a:picLocks noChangeAspect="1"/>
          </p:cNvPicPr>
          <p:nvPr/>
        </p:nvPicPr>
        <p:blipFill>
          <a:blip r:embed="rId10"/>
          <a:stretch>
            <a:fillRect/>
          </a:stretch>
        </p:blipFill>
        <p:spPr>
          <a:xfrm>
            <a:off x="9447895" y="1862306"/>
            <a:ext cx="349948" cy="393151"/>
          </a:xfrm>
          <a:prstGeom prst="rect">
            <a:avLst/>
          </a:prstGeom>
        </p:spPr>
      </p:pic>
      <p:pic>
        <p:nvPicPr>
          <p:cNvPr id="45" name="Picture 44">
            <a:extLst>
              <a:ext uri="{FF2B5EF4-FFF2-40B4-BE49-F238E27FC236}">
                <a16:creationId xmlns:a16="http://schemas.microsoft.com/office/drawing/2014/main" id="{636F7D8C-AD24-17A4-0DA7-35DEDB9F1133}"/>
              </a:ext>
            </a:extLst>
          </p:cNvPr>
          <p:cNvPicPr>
            <a:picLocks noChangeAspect="1"/>
          </p:cNvPicPr>
          <p:nvPr/>
        </p:nvPicPr>
        <p:blipFill>
          <a:blip r:embed="rId10"/>
          <a:stretch>
            <a:fillRect/>
          </a:stretch>
        </p:blipFill>
        <p:spPr>
          <a:xfrm>
            <a:off x="9447895" y="2538608"/>
            <a:ext cx="349948" cy="393151"/>
          </a:xfrm>
          <a:prstGeom prst="rect">
            <a:avLst/>
          </a:prstGeom>
        </p:spPr>
      </p:pic>
      <p:pic>
        <p:nvPicPr>
          <p:cNvPr id="46" name="Picture 45">
            <a:extLst>
              <a:ext uri="{FF2B5EF4-FFF2-40B4-BE49-F238E27FC236}">
                <a16:creationId xmlns:a16="http://schemas.microsoft.com/office/drawing/2014/main" id="{0BC17723-9E6D-ABD7-1AB8-77E1E989D32B}"/>
              </a:ext>
            </a:extLst>
          </p:cNvPr>
          <p:cNvPicPr>
            <a:picLocks noChangeAspect="1"/>
          </p:cNvPicPr>
          <p:nvPr/>
        </p:nvPicPr>
        <p:blipFill>
          <a:blip r:embed="rId10"/>
          <a:stretch>
            <a:fillRect/>
          </a:stretch>
        </p:blipFill>
        <p:spPr>
          <a:xfrm>
            <a:off x="9425515" y="3231152"/>
            <a:ext cx="349948" cy="393151"/>
          </a:xfrm>
          <a:prstGeom prst="rect">
            <a:avLst/>
          </a:prstGeom>
        </p:spPr>
      </p:pic>
      <p:cxnSp>
        <p:nvCxnSpPr>
          <p:cNvPr id="47" name="Connector: Elbow 46">
            <a:extLst>
              <a:ext uri="{FF2B5EF4-FFF2-40B4-BE49-F238E27FC236}">
                <a16:creationId xmlns:a16="http://schemas.microsoft.com/office/drawing/2014/main" id="{88E5EA3F-19AB-798F-C51C-93B01502D88E}"/>
              </a:ext>
            </a:extLst>
          </p:cNvPr>
          <p:cNvCxnSpPr>
            <a:cxnSpLocks/>
            <a:endCxn id="49" idx="2"/>
          </p:cNvCxnSpPr>
          <p:nvPr/>
        </p:nvCxnSpPr>
        <p:spPr>
          <a:xfrm rot="5400000" flipH="1" flipV="1">
            <a:off x="9068357" y="3097542"/>
            <a:ext cx="346048" cy="2165"/>
          </a:xfrm>
          <a:prstGeom prst="bent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Badge Follow with solid fill">
            <a:extLst>
              <a:ext uri="{FF2B5EF4-FFF2-40B4-BE49-F238E27FC236}">
                <a16:creationId xmlns:a16="http://schemas.microsoft.com/office/drawing/2014/main" id="{2BE02BEA-F129-2A9B-D1DC-EB3E32E0254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69822" y="1938161"/>
            <a:ext cx="320611" cy="320611"/>
          </a:xfrm>
          <a:prstGeom prst="rect">
            <a:avLst/>
          </a:prstGeom>
        </p:spPr>
      </p:pic>
      <p:pic>
        <p:nvPicPr>
          <p:cNvPr id="49" name="Graphic 48" descr="Badge Follow with solid fill">
            <a:extLst>
              <a:ext uri="{FF2B5EF4-FFF2-40B4-BE49-F238E27FC236}">
                <a16:creationId xmlns:a16="http://schemas.microsoft.com/office/drawing/2014/main" id="{542ED414-E957-0062-84C7-AB5730DD23E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2158" y="2604989"/>
            <a:ext cx="320611" cy="320611"/>
          </a:xfrm>
          <a:prstGeom prst="rect">
            <a:avLst/>
          </a:prstGeom>
        </p:spPr>
      </p:pic>
      <p:pic>
        <p:nvPicPr>
          <p:cNvPr id="50" name="Graphic 49" descr="Badge Follow with solid fill">
            <a:extLst>
              <a:ext uri="{FF2B5EF4-FFF2-40B4-BE49-F238E27FC236}">
                <a16:creationId xmlns:a16="http://schemas.microsoft.com/office/drawing/2014/main" id="{629F1566-E28F-277B-4B93-EDE80A87DEC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79994" y="3297252"/>
            <a:ext cx="320611" cy="320611"/>
          </a:xfrm>
          <a:prstGeom prst="rect">
            <a:avLst/>
          </a:prstGeom>
        </p:spPr>
      </p:pic>
      <p:sp>
        <p:nvSpPr>
          <p:cNvPr id="53" name="TextBox 52">
            <a:extLst>
              <a:ext uri="{FF2B5EF4-FFF2-40B4-BE49-F238E27FC236}">
                <a16:creationId xmlns:a16="http://schemas.microsoft.com/office/drawing/2014/main" id="{8B7D54C9-21E1-C11B-3A08-52695DFDC41A}"/>
              </a:ext>
            </a:extLst>
          </p:cNvPr>
          <p:cNvSpPr txBox="1"/>
          <p:nvPr/>
        </p:nvSpPr>
        <p:spPr>
          <a:xfrm rot="18919774">
            <a:off x="5181187" y="2272273"/>
            <a:ext cx="97271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 / key</a:t>
            </a:r>
          </a:p>
        </p:txBody>
      </p:sp>
      <p:sp>
        <p:nvSpPr>
          <p:cNvPr id="54" name="TextBox 53">
            <a:extLst>
              <a:ext uri="{FF2B5EF4-FFF2-40B4-BE49-F238E27FC236}">
                <a16:creationId xmlns:a16="http://schemas.microsoft.com/office/drawing/2014/main" id="{AF597A05-CA32-918E-86C1-C2785BA7F15D}"/>
              </a:ext>
            </a:extLst>
          </p:cNvPr>
          <p:cNvSpPr txBox="1"/>
          <p:nvPr/>
        </p:nvSpPr>
        <p:spPr>
          <a:xfrm rot="19320982">
            <a:off x="5281369" y="2784010"/>
            <a:ext cx="79012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 / Key</a:t>
            </a:r>
          </a:p>
        </p:txBody>
      </p:sp>
      <p:cxnSp>
        <p:nvCxnSpPr>
          <p:cNvPr id="55" name="Connector: Elbow 54">
            <a:extLst>
              <a:ext uri="{FF2B5EF4-FFF2-40B4-BE49-F238E27FC236}">
                <a16:creationId xmlns:a16="http://schemas.microsoft.com/office/drawing/2014/main" id="{B60D6180-579B-9BEC-302F-0F4D89606D95}"/>
              </a:ext>
            </a:extLst>
          </p:cNvPr>
          <p:cNvCxnSpPr>
            <a:cxnSpLocks/>
          </p:cNvCxnSpPr>
          <p:nvPr/>
        </p:nvCxnSpPr>
        <p:spPr>
          <a:xfrm rot="16200000" flipV="1">
            <a:off x="9052064" y="2414318"/>
            <a:ext cx="363332" cy="13136"/>
          </a:xfrm>
          <a:prstGeom prst="bent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7" name="Rectangle: Rounded Corners 56">
            <a:extLst>
              <a:ext uri="{FF2B5EF4-FFF2-40B4-BE49-F238E27FC236}">
                <a16:creationId xmlns:a16="http://schemas.microsoft.com/office/drawing/2014/main" id="{A9376C70-CE7A-2BA6-FC08-A615342635B6}"/>
              </a:ext>
            </a:extLst>
          </p:cNvPr>
          <p:cNvSpPr/>
          <p:nvPr/>
        </p:nvSpPr>
        <p:spPr>
          <a:xfrm>
            <a:off x="2265930" y="4579558"/>
            <a:ext cx="2369633" cy="47503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Sematic Cache</a:t>
            </a:r>
          </a:p>
        </p:txBody>
      </p:sp>
      <p:sp>
        <p:nvSpPr>
          <p:cNvPr id="58" name="Arrow: Left-Right 57">
            <a:extLst>
              <a:ext uri="{FF2B5EF4-FFF2-40B4-BE49-F238E27FC236}">
                <a16:creationId xmlns:a16="http://schemas.microsoft.com/office/drawing/2014/main" id="{60364EB2-AE44-335D-2956-80223B53056A}"/>
              </a:ext>
            </a:extLst>
          </p:cNvPr>
          <p:cNvSpPr/>
          <p:nvPr/>
        </p:nvSpPr>
        <p:spPr>
          <a:xfrm rot="19086278">
            <a:off x="4556346" y="4107185"/>
            <a:ext cx="1779981" cy="169737"/>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TextBox 58">
            <a:extLst>
              <a:ext uri="{FF2B5EF4-FFF2-40B4-BE49-F238E27FC236}">
                <a16:creationId xmlns:a16="http://schemas.microsoft.com/office/drawing/2014/main" id="{9D6701EA-7DC4-4E2F-EE92-7BB1C08FE0A8}"/>
              </a:ext>
            </a:extLst>
          </p:cNvPr>
          <p:cNvSpPr txBox="1"/>
          <p:nvPr/>
        </p:nvSpPr>
        <p:spPr>
          <a:xfrm rot="19320982">
            <a:off x="5167423" y="3882981"/>
            <a:ext cx="57047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a:t>
            </a:r>
          </a:p>
        </p:txBody>
      </p:sp>
      <p:sp>
        <p:nvSpPr>
          <p:cNvPr id="60" name="Rectangle: Rounded Corners 59">
            <a:extLst>
              <a:ext uri="{FF2B5EF4-FFF2-40B4-BE49-F238E27FC236}">
                <a16:creationId xmlns:a16="http://schemas.microsoft.com/office/drawing/2014/main" id="{D79573DD-FDA2-3145-35B7-8A7617B2E0A4}"/>
              </a:ext>
            </a:extLst>
          </p:cNvPr>
          <p:cNvSpPr/>
          <p:nvPr/>
        </p:nvSpPr>
        <p:spPr>
          <a:xfrm>
            <a:off x="2756683" y="5331121"/>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Get Knowledge Data</a:t>
            </a:r>
          </a:p>
        </p:txBody>
      </p:sp>
      <p:sp>
        <p:nvSpPr>
          <p:cNvPr id="61" name="Rectangle 60">
            <a:extLst>
              <a:ext uri="{FF2B5EF4-FFF2-40B4-BE49-F238E27FC236}">
                <a16:creationId xmlns:a16="http://schemas.microsoft.com/office/drawing/2014/main" id="{469D5F75-0E27-60A9-4A66-8A10AF55D3D1}"/>
              </a:ext>
            </a:extLst>
          </p:cNvPr>
          <p:cNvSpPr/>
          <p:nvPr/>
        </p:nvSpPr>
        <p:spPr>
          <a:xfrm>
            <a:off x="6237634" y="4055599"/>
            <a:ext cx="2606061" cy="324961"/>
          </a:xfrm>
          <a:prstGeom prst="rect">
            <a:avLst/>
          </a:prstGeom>
          <a:solidFill>
            <a:srgbClr val="C983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Knowledge Base</a:t>
            </a:r>
          </a:p>
        </p:txBody>
      </p:sp>
      <p:sp>
        <p:nvSpPr>
          <p:cNvPr id="62" name="Rectangle 61">
            <a:extLst>
              <a:ext uri="{FF2B5EF4-FFF2-40B4-BE49-F238E27FC236}">
                <a16:creationId xmlns:a16="http://schemas.microsoft.com/office/drawing/2014/main" id="{FF6300CD-3B45-1C4F-C7DF-91CBDE825409}"/>
              </a:ext>
            </a:extLst>
          </p:cNvPr>
          <p:cNvSpPr/>
          <p:nvPr/>
        </p:nvSpPr>
        <p:spPr>
          <a:xfrm>
            <a:off x="8826929" y="4060628"/>
            <a:ext cx="838892" cy="324961"/>
          </a:xfrm>
          <a:prstGeom prst="rect">
            <a:avLst/>
          </a:prstGeom>
          <a:solidFill>
            <a:srgbClr val="C983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3" name="Picture 62">
            <a:extLst>
              <a:ext uri="{FF2B5EF4-FFF2-40B4-BE49-F238E27FC236}">
                <a16:creationId xmlns:a16="http://schemas.microsoft.com/office/drawing/2014/main" id="{8F107816-0274-56CE-C6DC-3082048D230C}"/>
              </a:ext>
            </a:extLst>
          </p:cNvPr>
          <p:cNvPicPr>
            <a:picLocks noChangeAspect="1"/>
          </p:cNvPicPr>
          <p:nvPr/>
        </p:nvPicPr>
        <p:blipFill>
          <a:blip r:embed="rId9"/>
          <a:stretch>
            <a:fillRect/>
          </a:stretch>
        </p:blipFill>
        <p:spPr>
          <a:xfrm>
            <a:off x="8693500" y="4062541"/>
            <a:ext cx="277285" cy="320610"/>
          </a:xfrm>
          <a:prstGeom prst="rect">
            <a:avLst/>
          </a:prstGeom>
        </p:spPr>
      </p:pic>
      <p:pic>
        <p:nvPicPr>
          <p:cNvPr id="64" name="Picture 63">
            <a:extLst>
              <a:ext uri="{FF2B5EF4-FFF2-40B4-BE49-F238E27FC236}">
                <a16:creationId xmlns:a16="http://schemas.microsoft.com/office/drawing/2014/main" id="{470790CE-4ACF-469C-2A2E-4F5CA720EAC5}"/>
              </a:ext>
            </a:extLst>
          </p:cNvPr>
          <p:cNvPicPr>
            <a:picLocks noChangeAspect="1"/>
          </p:cNvPicPr>
          <p:nvPr/>
        </p:nvPicPr>
        <p:blipFill>
          <a:blip r:embed="rId10"/>
          <a:stretch>
            <a:fillRect/>
          </a:stretch>
        </p:blipFill>
        <p:spPr>
          <a:xfrm>
            <a:off x="9440867" y="3996441"/>
            <a:ext cx="349948" cy="393151"/>
          </a:xfrm>
          <a:prstGeom prst="rect">
            <a:avLst/>
          </a:prstGeom>
        </p:spPr>
      </p:pic>
      <p:pic>
        <p:nvPicPr>
          <p:cNvPr id="65" name="Graphic 64" descr="Badge Follow with solid fill">
            <a:extLst>
              <a:ext uri="{FF2B5EF4-FFF2-40B4-BE49-F238E27FC236}">
                <a16:creationId xmlns:a16="http://schemas.microsoft.com/office/drawing/2014/main" id="{7C0D3B9E-BB7C-590A-AB65-BD838E77FEE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5346" y="4062541"/>
            <a:ext cx="320611" cy="320611"/>
          </a:xfrm>
          <a:prstGeom prst="rect">
            <a:avLst/>
          </a:prstGeom>
        </p:spPr>
      </p:pic>
      <p:cxnSp>
        <p:nvCxnSpPr>
          <p:cNvPr id="72" name="Connector: Elbow 71">
            <a:extLst>
              <a:ext uri="{FF2B5EF4-FFF2-40B4-BE49-F238E27FC236}">
                <a16:creationId xmlns:a16="http://schemas.microsoft.com/office/drawing/2014/main" id="{41B24EF0-E42E-6B62-3F69-1D183031D845}"/>
              </a:ext>
            </a:extLst>
          </p:cNvPr>
          <p:cNvCxnSpPr>
            <a:cxnSpLocks/>
          </p:cNvCxnSpPr>
          <p:nvPr/>
        </p:nvCxnSpPr>
        <p:spPr>
          <a:xfrm rot="5400000" flipH="1" flipV="1">
            <a:off x="9080629" y="3834248"/>
            <a:ext cx="346048" cy="2165"/>
          </a:xfrm>
          <a:prstGeom prst="bent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75" name="Arrow: Right 74">
            <a:extLst>
              <a:ext uri="{FF2B5EF4-FFF2-40B4-BE49-F238E27FC236}">
                <a16:creationId xmlns:a16="http://schemas.microsoft.com/office/drawing/2014/main" id="{739D9BDB-0F35-E3BF-38BA-B5B16BDBBFDD}"/>
              </a:ext>
            </a:extLst>
          </p:cNvPr>
          <p:cNvSpPr/>
          <p:nvPr/>
        </p:nvSpPr>
        <p:spPr>
          <a:xfrm rot="8032337" flipV="1">
            <a:off x="4695116" y="4776960"/>
            <a:ext cx="1612142" cy="160776"/>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6" name="Oval 75">
            <a:extLst>
              <a:ext uri="{FF2B5EF4-FFF2-40B4-BE49-F238E27FC236}">
                <a16:creationId xmlns:a16="http://schemas.microsoft.com/office/drawing/2014/main" id="{86A29F65-1A1A-E3DF-9166-737C43B9FD70}"/>
              </a:ext>
            </a:extLst>
          </p:cNvPr>
          <p:cNvSpPr/>
          <p:nvPr/>
        </p:nvSpPr>
        <p:spPr>
          <a:xfrm>
            <a:off x="6021896" y="4170413"/>
            <a:ext cx="154379" cy="162479"/>
          </a:xfrm>
          <a:prstGeom prst="ellips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7" name="TextBox 76">
            <a:extLst>
              <a:ext uri="{FF2B5EF4-FFF2-40B4-BE49-F238E27FC236}">
                <a16:creationId xmlns:a16="http://schemas.microsoft.com/office/drawing/2014/main" id="{1B736B92-4807-3339-C802-AF0112EFC4A8}"/>
              </a:ext>
            </a:extLst>
          </p:cNvPr>
          <p:cNvSpPr txBox="1"/>
          <p:nvPr/>
        </p:nvSpPr>
        <p:spPr>
          <a:xfrm rot="18846643">
            <a:off x="5005763" y="4539517"/>
            <a:ext cx="104596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 + full text</a:t>
            </a:r>
          </a:p>
        </p:txBody>
      </p:sp>
      <p:sp>
        <p:nvSpPr>
          <p:cNvPr id="78" name="Arrow: Right 77">
            <a:extLst>
              <a:ext uri="{FF2B5EF4-FFF2-40B4-BE49-F238E27FC236}">
                <a16:creationId xmlns:a16="http://schemas.microsoft.com/office/drawing/2014/main" id="{FF47707A-9708-6AF2-0C77-214864AFAB3C}"/>
              </a:ext>
            </a:extLst>
          </p:cNvPr>
          <p:cNvSpPr/>
          <p:nvPr/>
        </p:nvSpPr>
        <p:spPr>
          <a:xfrm rot="10800000">
            <a:off x="9934237" y="4156230"/>
            <a:ext cx="989217" cy="1244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9" name="Rectangle 78">
            <a:extLst>
              <a:ext uri="{FF2B5EF4-FFF2-40B4-BE49-F238E27FC236}">
                <a16:creationId xmlns:a16="http://schemas.microsoft.com/office/drawing/2014/main" id="{88A01DC1-7C86-27FA-13A5-8CDA92CF606B}"/>
              </a:ext>
            </a:extLst>
          </p:cNvPr>
          <p:cNvSpPr/>
          <p:nvPr/>
        </p:nvSpPr>
        <p:spPr>
          <a:xfrm>
            <a:off x="11029690" y="4008355"/>
            <a:ext cx="960940" cy="981906"/>
          </a:xfrm>
          <a:prstGeom prst="rect">
            <a:avLst/>
          </a:prstGeom>
          <a:solidFill>
            <a:schemeClr val="accent5">
              <a:lumMod val="75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Knowledge Ingest</a:t>
            </a:r>
          </a:p>
        </p:txBody>
      </p:sp>
      <p:pic>
        <p:nvPicPr>
          <p:cNvPr id="81" name="Graphic 80" descr="Circles with arrows with solid fill">
            <a:extLst>
              <a:ext uri="{FF2B5EF4-FFF2-40B4-BE49-F238E27FC236}">
                <a16:creationId xmlns:a16="http://schemas.microsoft.com/office/drawing/2014/main" id="{84322C27-1D87-C6DC-798B-80BA4095B83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37119" y="2494136"/>
            <a:ext cx="411699" cy="411699"/>
          </a:xfrm>
          <a:prstGeom prst="rect">
            <a:avLst/>
          </a:prstGeom>
        </p:spPr>
      </p:pic>
      <p:pic>
        <p:nvPicPr>
          <p:cNvPr id="89" name="Graphic 88" descr="Chat with solid fill">
            <a:extLst>
              <a:ext uri="{FF2B5EF4-FFF2-40B4-BE49-F238E27FC236}">
                <a16:creationId xmlns:a16="http://schemas.microsoft.com/office/drawing/2014/main" id="{03D1AA56-DEFD-D4AC-6986-FF62DAC8B46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5" y="2588932"/>
            <a:ext cx="944077" cy="944077"/>
          </a:xfrm>
          <a:prstGeom prst="rect">
            <a:avLst/>
          </a:prstGeom>
        </p:spPr>
      </p:pic>
      <p:sp>
        <p:nvSpPr>
          <p:cNvPr id="94" name="Decagon 93">
            <a:extLst>
              <a:ext uri="{FF2B5EF4-FFF2-40B4-BE49-F238E27FC236}">
                <a16:creationId xmlns:a16="http://schemas.microsoft.com/office/drawing/2014/main" id="{8DB6A06C-BCA9-9C42-3BB5-24868A63A2DF}"/>
              </a:ext>
            </a:extLst>
          </p:cNvPr>
          <p:cNvSpPr/>
          <p:nvPr/>
        </p:nvSpPr>
        <p:spPr>
          <a:xfrm>
            <a:off x="6334066" y="5919169"/>
            <a:ext cx="658154" cy="580292"/>
          </a:xfrm>
          <a:prstGeom prst="decagon">
            <a:avLst/>
          </a:prstGeom>
          <a:gradFill flip="none" rotWithShape="1">
            <a:gsLst>
              <a:gs pos="0">
                <a:srgbClr val="600000"/>
              </a:gs>
              <a:gs pos="100000">
                <a:srgbClr val="C00000"/>
              </a:gs>
            </a:gsLst>
            <a:path path="circle">
              <a:fillToRect l="50000" t="50000" r="50000" b="50000"/>
            </a:path>
            <a:tileRect/>
          </a:gradFill>
          <a:ln>
            <a:solidFill>
              <a:srgbClr val="600000"/>
            </a:solid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LLM</a:t>
            </a:r>
          </a:p>
        </p:txBody>
      </p:sp>
      <p:cxnSp>
        <p:nvCxnSpPr>
          <p:cNvPr id="95" name="Connector: Elbow 94">
            <a:extLst>
              <a:ext uri="{FF2B5EF4-FFF2-40B4-BE49-F238E27FC236}">
                <a16:creationId xmlns:a16="http://schemas.microsoft.com/office/drawing/2014/main" id="{A3CF6AAE-A231-A38D-349C-FC87E4EC2E44}"/>
              </a:ext>
            </a:extLst>
          </p:cNvPr>
          <p:cNvCxnSpPr>
            <a:cxnSpLocks/>
          </p:cNvCxnSpPr>
          <p:nvPr/>
        </p:nvCxnSpPr>
        <p:spPr>
          <a:xfrm rot="5400000" flipH="1" flipV="1">
            <a:off x="7635525" y="4531561"/>
            <a:ext cx="1765317" cy="1481011"/>
          </a:xfrm>
          <a:prstGeom prst="bentConnector3">
            <a:avLst>
              <a:gd name="adj1" fmla="val -1798"/>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6" name="Rectangle: Rounded Corners 95">
            <a:extLst>
              <a:ext uri="{FF2B5EF4-FFF2-40B4-BE49-F238E27FC236}">
                <a16:creationId xmlns:a16="http://schemas.microsoft.com/office/drawing/2014/main" id="{6B3632EF-E5D0-2ABD-3860-14151A8BEA7B}"/>
              </a:ext>
            </a:extLst>
          </p:cNvPr>
          <p:cNvSpPr/>
          <p:nvPr/>
        </p:nvSpPr>
        <p:spPr>
          <a:xfrm>
            <a:off x="8286722" y="5981887"/>
            <a:ext cx="1293992" cy="39328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Generate Embedding</a:t>
            </a:r>
          </a:p>
        </p:txBody>
      </p:sp>
      <p:sp>
        <p:nvSpPr>
          <p:cNvPr id="97" name="Decagon 96">
            <a:extLst>
              <a:ext uri="{FF2B5EF4-FFF2-40B4-BE49-F238E27FC236}">
                <a16:creationId xmlns:a16="http://schemas.microsoft.com/office/drawing/2014/main" id="{ABE73988-FC69-247E-F14F-4334DDBFE3D6}"/>
              </a:ext>
            </a:extLst>
          </p:cNvPr>
          <p:cNvSpPr/>
          <p:nvPr/>
        </p:nvSpPr>
        <p:spPr>
          <a:xfrm>
            <a:off x="7345856" y="5925913"/>
            <a:ext cx="658154" cy="580292"/>
          </a:xfrm>
          <a:prstGeom prst="decagon">
            <a:avLst/>
          </a:prstGeom>
          <a:gradFill flip="none" rotWithShape="1">
            <a:gsLst>
              <a:gs pos="0">
                <a:srgbClr val="600000"/>
              </a:gs>
              <a:gs pos="100000">
                <a:srgbClr val="C00000"/>
              </a:gs>
            </a:gsLst>
            <a:path path="circle">
              <a:fillToRect l="50000" t="50000" r="50000" b="50000"/>
            </a:path>
            <a:tileRect/>
          </a:gradFill>
          <a:ln>
            <a:solidFill>
              <a:srgbClr val="600000"/>
            </a:solid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EM</a:t>
            </a:r>
          </a:p>
        </p:txBody>
      </p:sp>
      <p:sp>
        <p:nvSpPr>
          <p:cNvPr id="3" name="TextBox 2">
            <a:extLst>
              <a:ext uri="{FF2B5EF4-FFF2-40B4-BE49-F238E27FC236}">
                <a16:creationId xmlns:a16="http://schemas.microsoft.com/office/drawing/2014/main" id="{0D265890-5166-8AF2-44AE-B06CA787E937}"/>
              </a:ext>
            </a:extLst>
          </p:cNvPr>
          <p:cNvSpPr txBox="1"/>
          <p:nvPr/>
        </p:nvSpPr>
        <p:spPr>
          <a:xfrm>
            <a:off x="2077373" y="2208542"/>
            <a:ext cx="308996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DE971">
                    <a:lumMod val="50000"/>
                  </a:srgbClr>
                </a:solidFill>
                <a:effectLst/>
                <a:uLnTx/>
                <a:uFillTx/>
                <a:latin typeface="Aptos" panose="02110004020202020204"/>
                <a:ea typeface="+mn-ea"/>
                <a:cs typeface="+mn-cs"/>
              </a:rPr>
              <a:t>AI Agents</a:t>
            </a:r>
          </a:p>
        </p:txBody>
      </p:sp>
      <p:sp>
        <p:nvSpPr>
          <p:cNvPr id="23" name="TextBox 22">
            <a:extLst>
              <a:ext uri="{FF2B5EF4-FFF2-40B4-BE49-F238E27FC236}">
                <a16:creationId xmlns:a16="http://schemas.microsoft.com/office/drawing/2014/main" id="{63E89AE7-94E3-75F9-E667-58F40B1FFB63}"/>
              </a:ext>
            </a:extLst>
          </p:cNvPr>
          <p:cNvSpPr txBox="1"/>
          <p:nvPr/>
        </p:nvSpPr>
        <p:spPr>
          <a:xfrm>
            <a:off x="4826410" y="711927"/>
            <a:ext cx="609704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5B4E3"/>
                </a:solidFill>
                <a:effectLst/>
                <a:uLnTx/>
                <a:uFillTx/>
                <a:latin typeface="Aptos" panose="02110004020202020204"/>
                <a:ea typeface="+mn-ea"/>
                <a:cs typeface="+mn-cs"/>
              </a:rPr>
              <a:t>Application Data Store</a:t>
            </a:r>
          </a:p>
        </p:txBody>
      </p:sp>
    </p:spTree>
    <p:extLst>
      <p:ext uri="{BB962C8B-B14F-4D97-AF65-F5344CB8AC3E}">
        <p14:creationId xmlns:p14="http://schemas.microsoft.com/office/powerpoint/2010/main" val="178811118"/>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114102A-DF64-4373-13C1-969154FEEF6B}"/>
              </a:ext>
            </a:extLst>
          </p:cNvPr>
          <p:cNvSpPr/>
          <p:nvPr/>
        </p:nvSpPr>
        <p:spPr>
          <a:xfrm>
            <a:off x="3211257" y="1685155"/>
            <a:ext cx="4619879" cy="4433545"/>
          </a:xfrm>
          <a:prstGeom prst="rect">
            <a:avLst/>
          </a:prstGeom>
          <a:solidFill>
            <a:srgbClr val="156082">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1C6229CA-0C87-A87F-790C-919187694553}"/>
              </a:ext>
            </a:extLst>
          </p:cNvPr>
          <p:cNvSpPr/>
          <p:nvPr/>
        </p:nvSpPr>
        <p:spPr>
          <a:xfrm>
            <a:off x="3589377" y="2377145"/>
            <a:ext cx="260606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ptos" panose="02110004020202020204"/>
                <a:ea typeface="+mn-ea"/>
                <a:cs typeface="+mn-cs"/>
              </a:rPr>
              <a:t>Application Configuration Data</a:t>
            </a:r>
          </a:p>
        </p:txBody>
      </p:sp>
      <p:sp>
        <p:nvSpPr>
          <p:cNvPr id="6" name="Rectangle 5">
            <a:extLst>
              <a:ext uri="{FF2B5EF4-FFF2-40B4-BE49-F238E27FC236}">
                <a16:creationId xmlns:a16="http://schemas.microsoft.com/office/drawing/2014/main" id="{8FD08FD7-46FF-4292-6B07-DDF5BBFDC578}"/>
              </a:ext>
            </a:extLst>
          </p:cNvPr>
          <p:cNvSpPr/>
          <p:nvPr/>
        </p:nvSpPr>
        <p:spPr>
          <a:xfrm>
            <a:off x="3929679" y="2884430"/>
            <a:ext cx="260606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ptos" panose="02110004020202020204"/>
                <a:ea typeface="+mn-ea"/>
                <a:cs typeface="+mn-cs"/>
              </a:rPr>
              <a:t>Application Reference Data</a:t>
            </a:r>
          </a:p>
        </p:txBody>
      </p:sp>
      <p:sp>
        <p:nvSpPr>
          <p:cNvPr id="7" name="Rectangle 6">
            <a:extLst>
              <a:ext uri="{FF2B5EF4-FFF2-40B4-BE49-F238E27FC236}">
                <a16:creationId xmlns:a16="http://schemas.microsoft.com/office/drawing/2014/main" id="{239AA7EE-DC4A-585D-1880-6DADB0EA39B3}"/>
              </a:ext>
            </a:extLst>
          </p:cNvPr>
          <p:cNvSpPr/>
          <p:nvPr/>
        </p:nvSpPr>
        <p:spPr>
          <a:xfrm>
            <a:off x="3938779" y="3422002"/>
            <a:ext cx="2606061" cy="32496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ptos" panose="02110004020202020204"/>
                <a:ea typeface="+mn-ea"/>
                <a:cs typeface="+mn-cs"/>
              </a:rPr>
              <a:t>Application Transaction Data</a:t>
            </a:r>
          </a:p>
        </p:txBody>
      </p:sp>
      <p:sp>
        <p:nvSpPr>
          <p:cNvPr id="8" name="Rectangle 7">
            <a:extLst>
              <a:ext uri="{FF2B5EF4-FFF2-40B4-BE49-F238E27FC236}">
                <a16:creationId xmlns:a16="http://schemas.microsoft.com/office/drawing/2014/main" id="{30C871AF-B890-C0FA-9B0C-96A98A811F15}"/>
              </a:ext>
            </a:extLst>
          </p:cNvPr>
          <p:cNvSpPr/>
          <p:nvPr/>
        </p:nvSpPr>
        <p:spPr>
          <a:xfrm>
            <a:off x="3621179" y="5131990"/>
            <a:ext cx="2606061" cy="3249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ptos" panose="02110004020202020204"/>
                <a:ea typeface="+mn-ea"/>
                <a:cs typeface="+mn-cs"/>
              </a:rPr>
              <a:t>Chat History</a:t>
            </a:r>
          </a:p>
        </p:txBody>
      </p:sp>
      <p:pic>
        <p:nvPicPr>
          <p:cNvPr id="9" name="Picture 8">
            <a:extLst>
              <a:ext uri="{FF2B5EF4-FFF2-40B4-BE49-F238E27FC236}">
                <a16:creationId xmlns:a16="http://schemas.microsoft.com/office/drawing/2014/main" id="{B906AB30-749A-1A12-9E28-B6045195C925}"/>
              </a:ext>
            </a:extLst>
          </p:cNvPr>
          <p:cNvPicPr>
            <a:picLocks noChangeAspect="1"/>
          </p:cNvPicPr>
          <p:nvPr/>
        </p:nvPicPr>
        <p:blipFill>
          <a:blip r:embed="rId3"/>
          <a:stretch>
            <a:fillRect/>
          </a:stretch>
        </p:blipFill>
        <p:spPr>
          <a:xfrm>
            <a:off x="6023527" y="2379320"/>
            <a:ext cx="277285" cy="320610"/>
          </a:xfrm>
          <a:prstGeom prst="rect">
            <a:avLst/>
          </a:prstGeom>
        </p:spPr>
      </p:pic>
      <p:sp>
        <p:nvSpPr>
          <p:cNvPr id="10" name="Rectangle 9">
            <a:extLst>
              <a:ext uri="{FF2B5EF4-FFF2-40B4-BE49-F238E27FC236}">
                <a16:creationId xmlns:a16="http://schemas.microsoft.com/office/drawing/2014/main" id="{38B495D6-6A7B-8AD9-0A90-9B6E65BB2A9F}"/>
              </a:ext>
            </a:extLst>
          </p:cNvPr>
          <p:cNvSpPr/>
          <p:nvPr/>
        </p:nvSpPr>
        <p:spPr>
          <a:xfrm>
            <a:off x="4661755" y="4031898"/>
            <a:ext cx="1896576"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r>
              <a:rPr kumimoji="0" lang="en-US" sz="1200" b="0" i="0" u="none" strike="noStrike" kern="1200" cap="none" spc="0" normalizeH="0" baseline="0" noProof="0">
                <a:ln>
                  <a:noFill/>
                </a:ln>
                <a:solidFill>
                  <a:schemeClr val="bg1"/>
                </a:solidFill>
                <a:effectLst/>
                <a:uLnTx/>
                <a:uFillTx/>
                <a:latin typeface="Aptos" panose="02110004020202020204"/>
                <a:ea typeface="+mn-ea"/>
                <a:cs typeface="+mn-cs"/>
              </a:rPr>
              <a:t>Reference Data Vectors</a:t>
            </a:r>
          </a:p>
        </p:txBody>
      </p:sp>
      <p:sp>
        <p:nvSpPr>
          <p:cNvPr id="11" name="Rectangle 10">
            <a:extLst>
              <a:ext uri="{FF2B5EF4-FFF2-40B4-BE49-F238E27FC236}">
                <a16:creationId xmlns:a16="http://schemas.microsoft.com/office/drawing/2014/main" id="{0E359B4C-861F-C25E-6A8E-38766227EFBA}"/>
              </a:ext>
            </a:extLst>
          </p:cNvPr>
          <p:cNvSpPr/>
          <p:nvPr/>
        </p:nvSpPr>
        <p:spPr>
          <a:xfrm>
            <a:off x="4661755" y="4482353"/>
            <a:ext cx="1916577" cy="32329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400">
              <a:defRPr/>
            </a:pPr>
            <a:r>
              <a:rPr kumimoji="0" lang="en-US" sz="1200" b="0" i="0" u="none" strike="noStrike" kern="1200" cap="none" spc="0" normalizeH="0" baseline="0" noProof="0">
                <a:ln>
                  <a:noFill/>
                </a:ln>
                <a:solidFill>
                  <a:schemeClr val="bg1"/>
                </a:solidFill>
                <a:effectLst/>
                <a:uLnTx/>
                <a:uFillTx/>
                <a:latin typeface="Aptos" panose="02110004020202020204"/>
                <a:ea typeface="+mn-ea"/>
                <a:cs typeface="+mn-cs"/>
              </a:rPr>
              <a:t>Transaction Data Vectors</a:t>
            </a:r>
          </a:p>
        </p:txBody>
      </p:sp>
      <p:sp>
        <p:nvSpPr>
          <p:cNvPr id="12" name="Rectangle 11">
            <a:extLst>
              <a:ext uri="{FF2B5EF4-FFF2-40B4-BE49-F238E27FC236}">
                <a16:creationId xmlns:a16="http://schemas.microsoft.com/office/drawing/2014/main" id="{E459B5E0-8824-84E2-9E77-31F4107E25D6}"/>
              </a:ext>
            </a:extLst>
          </p:cNvPr>
          <p:cNvSpPr/>
          <p:nvPr/>
        </p:nvSpPr>
        <p:spPr>
          <a:xfrm>
            <a:off x="6210474" y="5137019"/>
            <a:ext cx="838892" cy="3249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3" name="Picture 12">
            <a:extLst>
              <a:ext uri="{FF2B5EF4-FFF2-40B4-BE49-F238E27FC236}">
                <a16:creationId xmlns:a16="http://schemas.microsoft.com/office/drawing/2014/main" id="{5747C569-9923-5FE6-9582-A4A6CA24D8D2}"/>
              </a:ext>
            </a:extLst>
          </p:cNvPr>
          <p:cNvPicPr>
            <a:picLocks noChangeAspect="1"/>
          </p:cNvPicPr>
          <p:nvPr/>
        </p:nvPicPr>
        <p:blipFill>
          <a:blip r:embed="rId3"/>
          <a:stretch>
            <a:fillRect/>
          </a:stretch>
        </p:blipFill>
        <p:spPr>
          <a:xfrm>
            <a:off x="6379555" y="2884091"/>
            <a:ext cx="277285" cy="320610"/>
          </a:xfrm>
          <a:prstGeom prst="rect">
            <a:avLst/>
          </a:prstGeom>
        </p:spPr>
      </p:pic>
      <p:pic>
        <p:nvPicPr>
          <p:cNvPr id="14" name="Picture 13">
            <a:extLst>
              <a:ext uri="{FF2B5EF4-FFF2-40B4-BE49-F238E27FC236}">
                <a16:creationId xmlns:a16="http://schemas.microsoft.com/office/drawing/2014/main" id="{F78C99CE-7872-009B-B0AB-47584871B637}"/>
              </a:ext>
            </a:extLst>
          </p:cNvPr>
          <p:cNvPicPr>
            <a:picLocks noChangeAspect="1"/>
          </p:cNvPicPr>
          <p:nvPr/>
        </p:nvPicPr>
        <p:blipFill>
          <a:blip r:embed="rId3"/>
          <a:stretch>
            <a:fillRect/>
          </a:stretch>
        </p:blipFill>
        <p:spPr>
          <a:xfrm>
            <a:off x="6393036" y="3426353"/>
            <a:ext cx="277285" cy="320610"/>
          </a:xfrm>
          <a:prstGeom prst="rect">
            <a:avLst/>
          </a:prstGeom>
        </p:spPr>
      </p:pic>
      <p:pic>
        <p:nvPicPr>
          <p:cNvPr id="15" name="Picture 14">
            <a:extLst>
              <a:ext uri="{FF2B5EF4-FFF2-40B4-BE49-F238E27FC236}">
                <a16:creationId xmlns:a16="http://schemas.microsoft.com/office/drawing/2014/main" id="{43360B86-E408-E4A1-99EA-3C3410FE5CB9}"/>
              </a:ext>
            </a:extLst>
          </p:cNvPr>
          <p:cNvPicPr>
            <a:picLocks noChangeAspect="1"/>
          </p:cNvPicPr>
          <p:nvPr/>
        </p:nvPicPr>
        <p:blipFill>
          <a:blip r:embed="rId3"/>
          <a:stretch>
            <a:fillRect/>
          </a:stretch>
        </p:blipFill>
        <p:spPr>
          <a:xfrm>
            <a:off x="6077045" y="5138932"/>
            <a:ext cx="277285" cy="320610"/>
          </a:xfrm>
          <a:prstGeom prst="rect">
            <a:avLst/>
          </a:prstGeom>
        </p:spPr>
      </p:pic>
      <p:pic>
        <p:nvPicPr>
          <p:cNvPr id="16" name="Picture 15">
            <a:extLst>
              <a:ext uri="{FF2B5EF4-FFF2-40B4-BE49-F238E27FC236}">
                <a16:creationId xmlns:a16="http://schemas.microsoft.com/office/drawing/2014/main" id="{8B9AB7DB-9C2A-2E29-38CF-08C8658EEAF9}"/>
              </a:ext>
            </a:extLst>
          </p:cNvPr>
          <p:cNvPicPr>
            <a:picLocks noChangeAspect="1"/>
          </p:cNvPicPr>
          <p:nvPr/>
        </p:nvPicPr>
        <p:blipFill>
          <a:blip r:embed="rId4"/>
          <a:stretch>
            <a:fillRect/>
          </a:stretch>
        </p:blipFill>
        <p:spPr>
          <a:xfrm>
            <a:off x="6360138" y="3960223"/>
            <a:ext cx="349948" cy="393151"/>
          </a:xfrm>
          <a:prstGeom prst="rect">
            <a:avLst/>
          </a:prstGeom>
        </p:spPr>
      </p:pic>
      <p:pic>
        <p:nvPicPr>
          <p:cNvPr id="17" name="Picture 16">
            <a:extLst>
              <a:ext uri="{FF2B5EF4-FFF2-40B4-BE49-F238E27FC236}">
                <a16:creationId xmlns:a16="http://schemas.microsoft.com/office/drawing/2014/main" id="{2E658EE3-3976-DB5D-54B0-980F444A6906}"/>
              </a:ext>
            </a:extLst>
          </p:cNvPr>
          <p:cNvPicPr>
            <a:picLocks noChangeAspect="1"/>
          </p:cNvPicPr>
          <p:nvPr/>
        </p:nvPicPr>
        <p:blipFill>
          <a:blip r:embed="rId4"/>
          <a:stretch>
            <a:fillRect/>
          </a:stretch>
        </p:blipFill>
        <p:spPr>
          <a:xfrm>
            <a:off x="6363422" y="4406464"/>
            <a:ext cx="349948" cy="393151"/>
          </a:xfrm>
          <a:prstGeom prst="rect">
            <a:avLst/>
          </a:prstGeom>
        </p:spPr>
      </p:pic>
      <p:pic>
        <p:nvPicPr>
          <p:cNvPr id="18" name="Picture 17">
            <a:extLst>
              <a:ext uri="{FF2B5EF4-FFF2-40B4-BE49-F238E27FC236}">
                <a16:creationId xmlns:a16="http://schemas.microsoft.com/office/drawing/2014/main" id="{2D122431-F2F2-CD45-2A31-FD8F02A5729C}"/>
              </a:ext>
            </a:extLst>
          </p:cNvPr>
          <p:cNvPicPr>
            <a:picLocks noChangeAspect="1"/>
          </p:cNvPicPr>
          <p:nvPr/>
        </p:nvPicPr>
        <p:blipFill>
          <a:blip r:embed="rId4"/>
          <a:stretch>
            <a:fillRect/>
          </a:stretch>
        </p:blipFill>
        <p:spPr>
          <a:xfrm>
            <a:off x="6824412" y="5072832"/>
            <a:ext cx="349948" cy="393151"/>
          </a:xfrm>
          <a:prstGeom prst="rect">
            <a:avLst/>
          </a:prstGeom>
        </p:spPr>
      </p:pic>
      <p:sp>
        <p:nvSpPr>
          <p:cNvPr id="19" name="Rectangle 18">
            <a:extLst>
              <a:ext uri="{FF2B5EF4-FFF2-40B4-BE49-F238E27FC236}">
                <a16:creationId xmlns:a16="http://schemas.microsoft.com/office/drawing/2014/main" id="{EF27ECDC-A6AC-39DF-D7B9-7DB07E6D3EA7}"/>
              </a:ext>
            </a:extLst>
          </p:cNvPr>
          <p:cNvSpPr/>
          <p:nvPr/>
        </p:nvSpPr>
        <p:spPr>
          <a:xfrm>
            <a:off x="3636531" y="5700578"/>
            <a:ext cx="2606061" cy="324961"/>
          </a:xfrm>
          <a:prstGeom prst="rect">
            <a:avLst/>
          </a:prstGeom>
          <a:solidFill>
            <a:srgbClr val="C983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ptos" panose="02110004020202020204"/>
                <a:ea typeface="+mn-ea"/>
                <a:cs typeface="+mn-cs"/>
              </a:rPr>
              <a:t>RAG Knowledge Base</a:t>
            </a:r>
          </a:p>
        </p:txBody>
      </p:sp>
      <p:sp>
        <p:nvSpPr>
          <p:cNvPr id="20" name="Rectangle 19">
            <a:extLst>
              <a:ext uri="{FF2B5EF4-FFF2-40B4-BE49-F238E27FC236}">
                <a16:creationId xmlns:a16="http://schemas.microsoft.com/office/drawing/2014/main" id="{4BC2BDD8-AE29-50B7-D109-A95EE2311033}"/>
              </a:ext>
            </a:extLst>
          </p:cNvPr>
          <p:cNvSpPr/>
          <p:nvPr/>
        </p:nvSpPr>
        <p:spPr>
          <a:xfrm>
            <a:off x="6225826" y="5705607"/>
            <a:ext cx="819158" cy="324961"/>
          </a:xfrm>
          <a:prstGeom prst="rect">
            <a:avLst/>
          </a:prstGeom>
          <a:solidFill>
            <a:srgbClr val="C983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1" name="Picture 20">
            <a:extLst>
              <a:ext uri="{FF2B5EF4-FFF2-40B4-BE49-F238E27FC236}">
                <a16:creationId xmlns:a16="http://schemas.microsoft.com/office/drawing/2014/main" id="{367661D0-29F0-E08B-1AAF-8CCE07A829AE}"/>
              </a:ext>
            </a:extLst>
          </p:cNvPr>
          <p:cNvPicPr>
            <a:picLocks noChangeAspect="1"/>
          </p:cNvPicPr>
          <p:nvPr/>
        </p:nvPicPr>
        <p:blipFill>
          <a:blip r:embed="rId3"/>
          <a:stretch>
            <a:fillRect/>
          </a:stretch>
        </p:blipFill>
        <p:spPr>
          <a:xfrm>
            <a:off x="6092397" y="5707520"/>
            <a:ext cx="277285" cy="320610"/>
          </a:xfrm>
          <a:prstGeom prst="rect">
            <a:avLst/>
          </a:prstGeom>
        </p:spPr>
      </p:pic>
      <p:pic>
        <p:nvPicPr>
          <p:cNvPr id="22" name="Picture 21">
            <a:extLst>
              <a:ext uri="{FF2B5EF4-FFF2-40B4-BE49-F238E27FC236}">
                <a16:creationId xmlns:a16="http://schemas.microsoft.com/office/drawing/2014/main" id="{E978F8A4-4A2C-2C6A-55ED-2A0EFF606084}"/>
              </a:ext>
            </a:extLst>
          </p:cNvPr>
          <p:cNvPicPr>
            <a:picLocks noChangeAspect="1"/>
          </p:cNvPicPr>
          <p:nvPr/>
        </p:nvPicPr>
        <p:blipFill>
          <a:blip r:embed="rId4"/>
          <a:stretch>
            <a:fillRect/>
          </a:stretch>
        </p:blipFill>
        <p:spPr>
          <a:xfrm>
            <a:off x="6839764" y="5641420"/>
            <a:ext cx="349948" cy="393151"/>
          </a:xfrm>
          <a:prstGeom prst="rect">
            <a:avLst/>
          </a:prstGeom>
        </p:spPr>
      </p:pic>
      <p:pic>
        <p:nvPicPr>
          <p:cNvPr id="23" name="Graphic 22" descr="Badge Follow with solid fill">
            <a:extLst>
              <a:ext uri="{FF2B5EF4-FFF2-40B4-BE49-F238E27FC236}">
                <a16:creationId xmlns:a16="http://schemas.microsoft.com/office/drawing/2014/main" id="{909677D0-1669-4FE8-380B-10717F7D3E8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56834" y="5135617"/>
            <a:ext cx="320611" cy="320611"/>
          </a:xfrm>
          <a:prstGeom prst="rect">
            <a:avLst/>
          </a:prstGeom>
        </p:spPr>
      </p:pic>
      <p:pic>
        <p:nvPicPr>
          <p:cNvPr id="24" name="Graphic 23" descr="Badge Follow with solid fill">
            <a:extLst>
              <a:ext uri="{FF2B5EF4-FFF2-40B4-BE49-F238E27FC236}">
                <a16:creationId xmlns:a16="http://schemas.microsoft.com/office/drawing/2014/main" id="{83FCEF87-53E7-2B08-0AC0-D12DE158C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72186" y="5704205"/>
            <a:ext cx="320611" cy="320611"/>
          </a:xfrm>
          <a:prstGeom prst="rect">
            <a:avLst/>
          </a:prstGeom>
        </p:spPr>
      </p:pic>
      <p:sp>
        <p:nvSpPr>
          <p:cNvPr id="25" name="Rectangle 24">
            <a:extLst>
              <a:ext uri="{FF2B5EF4-FFF2-40B4-BE49-F238E27FC236}">
                <a16:creationId xmlns:a16="http://schemas.microsoft.com/office/drawing/2014/main" id="{EDEDF70E-DC2D-C5D7-3491-BB7C219D5E0D}"/>
              </a:ext>
            </a:extLst>
          </p:cNvPr>
          <p:cNvSpPr/>
          <p:nvPr/>
        </p:nvSpPr>
        <p:spPr>
          <a:xfrm>
            <a:off x="3598476" y="1917009"/>
            <a:ext cx="260606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Aptos" panose="02110004020202020204"/>
                <a:ea typeface="+mn-ea"/>
                <a:cs typeface="+mn-cs"/>
              </a:rPr>
              <a:t>Copilot  Configuration Data</a:t>
            </a:r>
          </a:p>
        </p:txBody>
      </p:sp>
      <p:pic>
        <p:nvPicPr>
          <p:cNvPr id="26" name="Picture 25">
            <a:extLst>
              <a:ext uri="{FF2B5EF4-FFF2-40B4-BE49-F238E27FC236}">
                <a16:creationId xmlns:a16="http://schemas.microsoft.com/office/drawing/2014/main" id="{735B77A0-65CF-BD04-9A11-5DE21D74E1EC}"/>
              </a:ext>
            </a:extLst>
          </p:cNvPr>
          <p:cNvPicPr>
            <a:picLocks noChangeAspect="1"/>
          </p:cNvPicPr>
          <p:nvPr/>
        </p:nvPicPr>
        <p:blipFill>
          <a:blip r:embed="rId3"/>
          <a:stretch>
            <a:fillRect/>
          </a:stretch>
        </p:blipFill>
        <p:spPr>
          <a:xfrm>
            <a:off x="6012420" y="1930973"/>
            <a:ext cx="277285" cy="320610"/>
          </a:xfrm>
          <a:prstGeom prst="rect">
            <a:avLst/>
          </a:prstGeom>
        </p:spPr>
      </p:pic>
      <p:sp>
        <p:nvSpPr>
          <p:cNvPr id="27" name="Oval 26">
            <a:extLst>
              <a:ext uri="{FF2B5EF4-FFF2-40B4-BE49-F238E27FC236}">
                <a16:creationId xmlns:a16="http://schemas.microsoft.com/office/drawing/2014/main" id="{BC7C6F1C-1BDB-7E77-1540-B836268E7FBE}"/>
              </a:ext>
              <a:ext uri="{C183D7F6-B498-43B3-948B-1728B52AA6E4}">
                <adec:decorative xmlns:adec="http://schemas.microsoft.com/office/drawing/2017/decorative" val="1"/>
              </a:ext>
            </a:extLst>
          </p:cNvPr>
          <p:cNvSpPr/>
          <p:nvPr/>
        </p:nvSpPr>
        <p:spPr bwMode="auto">
          <a:xfrm>
            <a:off x="7081834" y="796250"/>
            <a:ext cx="1595438" cy="1595437"/>
          </a:xfrm>
          <a:prstGeom prst="ellipse">
            <a:avLst/>
          </a:prstGeom>
          <a:solidFill>
            <a:srgbClr val="FFFFFF">
              <a:lumMod val="95000"/>
              <a:lumOff val="5000"/>
            </a:srgbClr>
          </a:solidFill>
          <a:ln w="12700" cap="flat" cmpd="sng" algn="ctr">
            <a:noFill/>
            <a:prstDash val="solid"/>
            <a:headEnd type="none" w="med" len="med"/>
            <a:tailEnd type="none" w="med" len="med"/>
          </a:ln>
          <a:effectLst>
            <a:outerShdw blurRad="127000" dist="38100" dir="2700000" algn="tl" rotWithShape="0">
              <a:prstClr val="black">
                <a:alpha val="10000"/>
              </a:prstClr>
            </a:outerShdw>
          </a:effectLst>
        </p:spPr>
        <p:txBody>
          <a:bodyPr rot="0" spcFirstLastPara="0" vertOverflow="overflow" horzOverflow="overflow" vert="horz" wrap="square" lIns="72000" tIns="180000" rIns="72000" bIns="14400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black"/>
              </a:solidFill>
              <a:effectLst/>
              <a:uLnTx/>
              <a:uFillTx/>
              <a:latin typeface="Segoe Sans Display Semibold" pitchFamily="2" charset="0"/>
            </a:endParaRPr>
          </a:p>
        </p:txBody>
      </p:sp>
      <p:sp>
        <p:nvSpPr>
          <p:cNvPr id="29" name="TextBox 28">
            <a:extLst>
              <a:ext uri="{FF2B5EF4-FFF2-40B4-BE49-F238E27FC236}">
                <a16:creationId xmlns:a16="http://schemas.microsoft.com/office/drawing/2014/main" id="{A395738D-1F84-7E3D-252B-FCC51E432E11}"/>
              </a:ext>
            </a:extLst>
          </p:cNvPr>
          <p:cNvSpPr txBox="1"/>
          <p:nvPr/>
        </p:nvSpPr>
        <p:spPr>
          <a:xfrm>
            <a:off x="3250396" y="654757"/>
            <a:ext cx="1991414" cy="923330"/>
          </a:xfrm>
          <a:prstGeom prst="rect">
            <a:avLst/>
          </a:prstGeom>
          <a:noFill/>
        </p:spPr>
        <p:txBody>
          <a:bodyPr wrap="square" lIns="0" tIns="0" rIns="0" bIns="0" rtlCol="0">
            <a:spAutoFit/>
          </a:bodyPr>
          <a:lstStyle/>
          <a:p>
            <a:pPr algn="l"/>
            <a:r>
              <a:rPr lang="en-US" sz="2000"/>
              <a:t>Existing Transactional Systems</a:t>
            </a:r>
          </a:p>
        </p:txBody>
      </p:sp>
      <p:sp>
        <p:nvSpPr>
          <p:cNvPr id="30" name="TextBox 29">
            <a:extLst>
              <a:ext uri="{FF2B5EF4-FFF2-40B4-BE49-F238E27FC236}">
                <a16:creationId xmlns:a16="http://schemas.microsoft.com/office/drawing/2014/main" id="{3105981A-D34E-F2A9-9ED6-42A4CA076227}"/>
              </a:ext>
            </a:extLst>
          </p:cNvPr>
          <p:cNvSpPr txBox="1"/>
          <p:nvPr/>
        </p:nvSpPr>
        <p:spPr>
          <a:xfrm>
            <a:off x="5656523" y="871146"/>
            <a:ext cx="1991414" cy="615553"/>
          </a:xfrm>
          <a:prstGeom prst="rect">
            <a:avLst/>
          </a:prstGeom>
          <a:noFill/>
        </p:spPr>
        <p:txBody>
          <a:bodyPr wrap="square" lIns="0" tIns="0" rIns="0" bIns="0" rtlCol="0">
            <a:spAutoFit/>
          </a:bodyPr>
          <a:lstStyle/>
          <a:p>
            <a:pPr algn="l"/>
            <a:r>
              <a:rPr lang="en-US" sz="2000" dirty="0"/>
              <a:t>New AI Agent Capability </a:t>
            </a:r>
          </a:p>
        </p:txBody>
      </p:sp>
      <p:sp>
        <p:nvSpPr>
          <p:cNvPr id="31" name="Oval 30">
            <a:extLst>
              <a:ext uri="{FF2B5EF4-FFF2-40B4-BE49-F238E27FC236}">
                <a16:creationId xmlns:a16="http://schemas.microsoft.com/office/drawing/2014/main" id="{40DE7E5F-C614-711B-ED6A-1A80444AE399}"/>
              </a:ext>
            </a:extLst>
          </p:cNvPr>
          <p:cNvSpPr/>
          <p:nvPr/>
        </p:nvSpPr>
        <p:spPr bwMode="auto">
          <a:xfrm>
            <a:off x="8222581" y="3111694"/>
            <a:ext cx="2273281" cy="15232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2" name="Arrow: Right 31">
            <a:extLst>
              <a:ext uri="{FF2B5EF4-FFF2-40B4-BE49-F238E27FC236}">
                <a16:creationId xmlns:a16="http://schemas.microsoft.com/office/drawing/2014/main" id="{1E9E7E8B-12C6-D26B-8542-9481E9A03774}"/>
              </a:ext>
            </a:extLst>
          </p:cNvPr>
          <p:cNvSpPr/>
          <p:nvPr/>
        </p:nvSpPr>
        <p:spPr bwMode="auto">
          <a:xfrm rot="724062">
            <a:off x="6725746" y="3219195"/>
            <a:ext cx="1567984" cy="3585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Arrow: Right 32">
            <a:extLst>
              <a:ext uri="{FF2B5EF4-FFF2-40B4-BE49-F238E27FC236}">
                <a16:creationId xmlns:a16="http://schemas.microsoft.com/office/drawing/2014/main" id="{36C39AD6-0CCE-FBB1-13B3-06494294FE57}"/>
              </a:ext>
            </a:extLst>
          </p:cNvPr>
          <p:cNvSpPr/>
          <p:nvPr/>
        </p:nvSpPr>
        <p:spPr bwMode="auto">
          <a:xfrm rot="9788463">
            <a:off x="6828733" y="4053107"/>
            <a:ext cx="1501953" cy="3585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5" name="TextBox 34">
            <a:extLst>
              <a:ext uri="{FF2B5EF4-FFF2-40B4-BE49-F238E27FC236}">
                <a16:creationId xmlns:a16="http://schemas.microsoft.com/office/drawing/2014/main" id="{9AF60BD1-9232-0FF7-E5A3-AF2536E57026}"/>
              </a:ext>
            </a:extLst>
          </p:cNvPr>
          <p:cNvSpPr txBox="1"/>
          <p:nvPr/>
        </p:nvSpPr>
        <p:spPr>
          <a:xfrm>
            <a:off x="9115367" y="1108046"/>
            <a:ext cx="422378" cy="615553"/>
          </a:xfrm>
          <a:prstGeom prst="rect">
            <a:avLst/>
          </a:prstGeom>
          <a:noFill/>
        </p:spPr>
        <p:txBody>
          <a:bodyPr wrap="square" lIns="0" tIns="0" rIns="0" bIns="0" rtlCol="0">
            <a:spAutoFit/>
          </a:bodyPr>
          <a:lstStyle/>
          <a:p>
            <a:pPr algn="l"/>
            <a:r>
              <a:rPr lang="en-US" sz="4000">
                <a:solidFill>
                  <a:schemeClr val="bg1"/>
                </a:solidFill>
              </a:rPr>
              <a:t>B</a:t>
            </a:r>
          </a:p>
        </p:txBody>
      </p:sp>
      <p:sp>
        <p:nvSpPr>
          <p:cNvPr id="36" name="TextBox 35">
            <a:extLst>
              <a:ext uri="{FF2B5EF4-FFF2-40B4-BE49-F238E27FC236}">
                <a16:creationId xmlns:a16="http://schemas.microsoft.com/office/drawing/2014/main" id="{A6F1028F-DF6F-69F1-6E0B-C8BC3DC86814}"/>
              </a:ext>
            </a:extLst>
          </p:cNvPr>
          <p:cNvSpPr txBox="1"/>
          <p:nvPr/>
        </p:nvSpPr>
        <p:spPr>
          <a:xfrm>
            <a:off x="8768623" y="3409478"/>
            <a:ext cx="1192106" cy="923330"/>
          </a:xfrm>
          <a:prstGeom prst="rect">
            <a:avLst/>
          </a:prstGeom>
          <a:noFill/>
        </p:spPr>
        <p:txBody>
          <a:bodyPr wrap="square" lIns="0" tIns="0" rIns="0" bIns="0" rtlCol="0">
            <a:spAutoFit/>
          </a:bodyPr>
          <a:lstStyle/>
          <a:p>
            <a:pPr algn="ctr"/>
            <a:r>
              <a:rPr lang="en-US" sz="1200" b="1">
                <a:solidFill>
                  <a:schemeClr val="bg1"/>
                </a:solidFill>
              </a:rPr>
              <a:t>Async </a:t>
            </a:r>
          </a:p>
          <a:p>
            <a:pPr algn="ctr"/>
            <a:r>
              <a:rPr lang="en-US" sz="1200" b="1">
                <a:solidFill>
                  <a:schemeClr val="bg1"/>
                </a:solidFill>
              </a:rPr>
              <a:t>Coupling</a:t>
            </a:r>
          </a:p>
          <a:p>
            <a:pPr algn="ctr"/>
            <a:r>
              <a:rPr lang="en-US" sz="1200" b="1">
                <a:solidFill>
                  <a:schemeClr val="bg1"/>
                </a:solidFill>
              </a:rPr>
              <a:t>+</a:t>
            </a:r>
          </a:p>
          <a:p>
            <a:pPr algn="ctr"/>
            <a:r>
              <a:rPr lang="en-US" sz="1200" b="1">
                <a:solidFill>
                  <a:schemeClr val="bg1"/>
                </a:solidFill>
              </a:rPr>
              <a:t>Embedding Generation</a:t>
            </a:r>
          </a:p>
        </p:txBody>
      </p:sp>
      <p:sp>
        <p:nvSpPr>
          <p:cNvPr id="37" name="TextBox 36">
            <a:extLst>
              <a:ext uri="{FF2B5EF4-FFF2-40B4-BE49-F238E27FC236}">
                <a16:creationId xmlns:a16="http://schemas.microsoft.com/office/drawing/2014/main" id="{B7B0E502-2358-3F29-744D-37941099B115}"/>
              </a:ext>
            </a:extLst>
          </p:cNvPr>
          <p:cNvSpPr txBox="1"/>
          <p:nvPr/>
        </p:nvSpPr>
        <p:spPr>
          <a:xfrm>
            <a:off x="4875501" y="1044151"/>
            <a:ext cx="1991414" cy="307777"/>
          </a:xfrm>
          <a:prstGeom prst="rect">
            <a:avLst/>
          </a:prstGeom>
          <a:noFill/>
        </p:spPr>
        <p:txBody>
          <a:bodyPr wrap="square" lIns="0" tIns="0" rIns="0" bIns="0" rtlCol="0">
            <a:spAutoFit/>
          </a:bodyPr>
          <a:lstStyle/>
          <a:p>
            <a:pPr algn="l"/>
            <a:r>
              <a:rPr lang="en-US" sz="2000"/>
              <a:t>add</a:t>
            </a:r>
          </a:p>
        </p:txBody>
      </p:sp>
      <p:pic>
        <p:nvPicPr>
          <p:cNvPr id="38" name="Graphic 37" descr="Azure Cosmos DB logo">
            <a:extLst>
              <a:ext uri="{FF2B5EF4-FFF2-40B4-BE49-F238E27FC236}">
                <a16:creationId xmlns:a16="http://schemas.microsoft.com/office/drawing/2014/main" id="{AD15D8C3-8856-3D1E-131F-52765645839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44428" y="314633"/>
            <a:ext cx="515657" cy="515657"/>
          </a:xfrm>
          <a:prstGeom prst="rect">
            <a:avLst/>
          </a:prstGeom>
        </p:spPr>
      </p:pic>
      <p:pic>
        <p:nvPicPr>
          <p:cNvPr id="39" name="Graphic 38" descr="Azure SQL DB logo">
            <a:extLst>
              <a:ext uri="{FF2B5EF4-FFF2-40B4-BE49-F238E27FC236}">
                <a16:creationId xmlns:a16="http://schemas.microsoft.com/office/drawing/2014/main" id="{BF1ADB02-00B9-E106-3B4E-04E146808A74}"/>
              </a:ext>
              <a:ext uri="{C183D7F6-B498-43B3-948B-1728B52AA6E4}">
                <adec:decorative xmlns:adec="http://schemas.microsoft.com/office/drawing/2017/decorative" val="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77272" y="1604084"/>
            <a:ext cx="515657" cy="515657"/>
          </a:xfrm>
          <a:prstGeom prst="rect">
            <a:avLst/>
          </a:prstGeom>
        </p:spPr>
      </p:pic>
      <p:pic>
        <p:nvPicPr>
          <p:cNvPr id="40" name="Graphic 39" descr="Azure DB for PostgreSQL logo">
            <a:extLst>
              <a:ext uri="{FF2B5EF4-FFF2-40B4-BE49-F238E27FC236}">
                <a16:creationId xmlns:a16="http://schemas.microsoft.com/office/drawing/2014/main" id="{734B3311-FF7B-ED3D-CCB9-6FE71A9E589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08074" y="836271"/>
            <a:ext cx="515657" cy="515657"/>
          </a:xfrm>
          <a:prstGeom prst="rect">
            <a:avLst/>
          </a:prstGeom>
        </p:spPr>
      </p:pic>
      <p:pic>
        <p:nvPicPr>
          <p:cNvPr id="42" name="Graphic 41" descr="Badge Follow with solid fill">
            <a:extLst>
              <a:ext uri="{FF2B5EF4-FFF2-40B4-BE49-F238E27FC236}">
                <a16:creationId xmlns:a16="http://schemas.microsoft.com/office/drawing/2014/main" id="{9305EEF7-4E28-85A9-298E-E716158FE6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3261" y="3730337"/>
            <a:ext cx="320611" cy="320611"/>
          </a:xfrm>
          <a:prstGeom prst="rect">
            <a:avLst/>
          </a:prstGeom>
        </p:spPr>
      </p:pic>
      <p:cxnSp>
        <p:nvCxnSpPr>
          <p:cNvPr id="43" name="Straight Connector 42">
            <a:extLst>
              <a:ext uri="{FF2B5EF4-FFF2-40B4-BE49-F238E27FC236}">
                <a16:creationId xmlns:a16="http://schemas.microsoft.com/office/drawing/2014/main" id="{371E380A-C3D3-9A81-3481-00C3056B2D2E}"/>
              </a:ext>
            </a:extLst>
          </p:cNvPr>
          <p:cNvCxnSpPr/>
          <p:nvPr/>
        </p:nvCxnSpPr>
        <p:spPr>
          <a:xfrm>
            <a:off x="3314066" y="3876560"/>
            <a:ext cx="434497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BE5F48D-AD82-9FEF-F17A-25345F6C54CC}"/>
              </a:ext>
            </a:extLst>
          </p:cNvPr>
          <p:cNvCxnSpPr/>
          <p:nvPr/>
        </p:nvCxnSpPr>
        <p:spPr>
          <a:xfrm>
            <a:off x="3314066" y="4966950"/>
            <a:ext cx="4344978" cy="0"/>
          </a:xfrm>
          <a:prstGeom prst="line">
            <a:avLst/>
          </a:prstGeom>
          <a:ln>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2892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FD299-968F-16DC-23A8-0A2FD9C1061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65E2980-5AA1-0BBD-32E8-53363FB2EF75}"/>
              </a:ext>
            </a:extLst>
          </p:cNvPr>
          <p:cNvSpPr/>
          <p:nvPr/>
        </p:nvSpPr>
        <p:spPr>
          <a:xfrm>
            <a:off x="2052965" y="2518379"/>
            <a:ext cx="3095853" cy="4059277"/>
          </a:xfrm>
          <a:prstGeom prst="rect">
            <a:avLst/>
          </a:prstGeom>
          <a:solidFill>
            <a:srgbClr val="13501B">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0F921001-E1CD-3DEA-E4D0-42F75614DE35}"/>
              </a:ext>
            </a:extLst>
          </p:cNvPr>
          <p:cNvSpPr/>
          <p:nvPr/>
        </p:nvSpPr>
        <p:spPr>
          <a:xfrm>
            <a:off x="2066011" y="1058167"/>
            <a:ext cx="960940" cy="981906"/>
          </a:xfrm>
          <a:prstGeom prst="rect">
            <a:avLst/>
          </a:prstGeom>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Logic</a:t>
            </a:r>
          </a:p>
        </p:txBody>
      </p:sp>
      <p:sp>
        <p:nvSpPr>
          <p:cNvPr id="6" name="Rectangle 5">
            <a:extLst>
              <a:ext uri="{FF2B5EF4-FFF2-40B4-BE49-F238E27FC236}">
                <a16:creationId xmlns:a16="http://schemas.microsoft.com/office/drawing/2014/main" id="{BA1EC924-37FA-6FC6-33F1-DDE8BFEF9159}"/>
              </a:ext>
            </a:extLst>
          </p:cNvPr>
          <p:cNvSpPr/>
          <p:nvPr/>
        </p:nvSpPr>
        <p:spPr>
          <a:xfrm>
            <a:off x="5869890" y="1116561"/>
            <a:ext cx="4785148" cy="3602354"/>
          </a:xfrm>
          <a:prstGeom prst="rect">
            <a:avLst/>
          </a:prstGeom>
          <a:solidFill>
            <a:srgbClr val="156082">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Graphic 6" descr="User with solid fill">
            <a:extLst>
              <a:ext uri="{FF2B5EF4-FFF2-40B4-BE49-F238E27FC236}">
                <a16:creationId xmlns:a16="http://schemas.microsoft.com/office/drawing/2014/main" id="{BBF64A54-5D20-4352-E076-AEBDAA661CB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49" y="1868734"/>
            <a:ext cx="640286" cy="640286"/>
          </a:xfrm>
          <a:prstGeom prst="rect">
            <a:avLst/>
          </a:prstGeom>
        </p:spPr>
      </p:pic>
      <p:pic>
        <p:nvPicPr>
          <p:cNvPr id="8" name="Graphic 7" descr="Web design with solid fill">
            <a:extLst>
              <a:ext uri="{FF2B5EF4-FFF2-40B4-BE49-F238E27FC236}">
                <a16:creationId xmlns:a16="http://schemas.microsoft.com/office/drawing/2014/main" id="{654990B0-40D7-8138-2B33-44A48A7D19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3478" y="1458739"/>
            <a:ext cx="593235" cy="593235"/>
          </a:xfrm>
          <a:prstGeom prst="rect">
            <a:avLst/>
          </a:prstGeom>
        </p:spPr>
      </p:pic>
      <p:pic>
        <p:nvPicPr>
          <p:cNvPr id="9" name="Graphic 8" descr="Smart Phone with solid fill">
            <a:extLst>
              <a:ext uri="{FF2B5EF4-FFF2-40B4-BE49-F238E27FC236}">
                <a16:creationId xmlns:a16="http://schemas.microsoft.com/office/drawing/2014/main" id="{82D5B818-D6DD-7979-4B5D-F7C5E06802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209" y="2051462"/>
            <a:ext cx="466917" cy="466917"/>
          </a:xfrm>
          <a:prstGeom prst="rect">
            <a:avLst/>
          </a:prstGeom>
        </p:spPr>
      </p:pic>
      <p:sp>
        <p:nvSpPr>
          <p:cNvPr id="10" name="Rectangle 9">
            <a:extLst>
              <a:ext uri="{FF2B5EF4-FFF2-40B4-BE49-F238E27FC236}">
                <a16:creationId xmlns:a16="http://schemas.microsoft.com/office/drawing/2014/main" id="{B3E101EB-7143-92B3-7209-1E48BE7119D8}"/>
              </a:ext>
            </a:extLst>
          </p:cNvPr>
          <p:cNvSpPr/>
          <p:nvPr/>
        </p:nvSpPr>
        <p:spPr>
          <a:xfrm>
            <a:off x="11029690" y="1409508"/>
            <a:ext cx="960940" cy="981906"/>
          </a:xfrm>
          <a:prstGeom prst="rect">
            <a:avLst/>
          </a:prstGeom>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Transaction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Analytical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Data Store</a:t>
            </a:r>
          </a:p>
        </p:txBody>
      </p:sp>
      <p:sp>
        <p:nvSpPr>
          <p:cNvPr id="11" name="Rectangle 10">
            <a:extLst>
              <a:ext uri="{FF2B5EF4-FFF2-40B4-BE49-F238E27FC236}">
                <a16:creationId xmlns:a16="http://schemas.microsoft.com/office/drawing/2014/main" id="{DB0F02C6-EDF9-58E9-8357-F6266E7E5152}"/>
              </a:ext>
            </a:extLst>
          </p:cNvPr>
          <p:cNvSpPr/>
          <p:nvPr/>
        </p:nvSpPr>
        <p:spPr>
          <a:xfrm>
            <a:off x="6222283" y="1441626"/>
            <a:ext cx="260606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Configuration Data</a:t>
            </a:r>
          </a:p>
        </p:txBody>
      </p:sp>
      <p:sp>
        <p:nvSpPr>
          <p:cNvPr id="12" name="Rectangle 11">
            <a:extLst>
              <a:ext uri="{FF2B5EF4-FFF2-40B4-BE49-F238E27FC236}">
                <a16:creationId xmlns:a16="http://schemas.microsoft.com/office/drawing/2014/main" id="{B799E082-078A-2F17-7D96-93DBFFE13520}"/>
              </a:ext>
            </a:extLst>
          </p:cNvPr>
          <p:cNvSpPr/>
          <p:nvPr/>
        </p:nvSpPr>
        <p:spPr>
          <a:xfrm>
            <a:off x="6222282" y="1935986"/>
            <a:ext cx="260606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Reference Data</a:t>
            </a:r>
          </a:p>
        </p:txBody>
      </p:sp>
      <p:sp>
        <p:nvSpPr>
          <p:cNvPr id="13" name="Rectangle 12">
            <a:extLst>
              <a:ext uri="{FF2B5EF4-FFF2-40B4-BE49-F238E27FC236}">
                <a16:creationId xmlns:a16="http://schemas.microsoft.com/office/drawing/2014/main" id="{5807D7AC-F558-EEC0-DBF4-C15F21D83B80}"/>
              </a:ext>
            </a:extLst>
          </p:cNvPr>
          <p:cNvSpPr/>
          <p:nvPr/>
        </p:nvSpPr>
        <p:spPr>
          <a:xfrm>
            <a:off x="6234618" y="2614835"/>
            <a:ext cx="2606061" cy="32496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Transaction Data</a:t>
            </a:r>
          </a:p>
        </p:txBody>
      </p:sp>
      <p:sp>
        <p:nvSpPr>
          <p:cNvPr id="14" name="Arrow: Left-Right 13">
            <a:extLst>
              <a:ext uri="{FF2B5EF4-FFF2-40B4-BE49-F238E27FC236}">
                <a16:creationId xmlns:a16="http://schemas.microsoft.com/office/drawing/2014/main" id="{2B71FF02-639F-89C7-6A44-7A56D4984A94}"/>
              </a:ext>
            </a:extLst>
          </p:cNvPr>
          <p:cNvSpPr/>
          <p:nvPr/>
        </p:nvSpPr>
        <p:spPr>
          <a:xfrm>
            <a:off x="1723658" y="2156823"/>
            <a:ext cx="244449" cy="12469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Arrow: Left-Right 14">
            <a:extLst>
              <a:ext uri="{FF2B5EF4-FFF2-40B4-BE49-F238E27FC236}">
                <a16:creationId xmlns:a16="http://schemas.microsoft.com/office/drawing/2014/main" id="{6280E769-91C8-3DE8-37C2-8855560395AA}"/>
              </a:ext>
            </a:extLst>
          </p:cNvPr>
          <p:cNvSpPr/>
          <p:nvPr/>
        </p:nvSpPr>
        <p:spPr>
          <a:xfrm>
            <a:off x="739794" y="2138068"/>
            <a:ext cx="252377" cy="14054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Arrow: Left-Right 15">
            <a:extLst>
              <a:ext uri="{FF2B5EF4-FFF2-40B4-BE49-F238E27FC236}">
                <a16:creationId xmlns:a16="http://schemas.microsoft.com/office/drawing/2014/main" id="{11CFAECF-5E82-6E0C-82DC-B807CBC118AB}"/>
              </a:ext>
            </a:extLst>
          </p:cNvPr>
          <p:cNvSpPr/>
          <p:nvPr/>
        </p:nvSpPr>
        <p:spPr>
          <a:xfrm>
            <a:off x="3148537" y="1506926"/>
            <a:ext cx="2656443" cy="14163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Arrow: Right 16">
            <a:extLst>
              <a:ext uri="{FF2B5EF4-FFF2-40B4-BE49-F238E27FC236}">
                <a16:creationId xmlns:a16="http://schemas.microsoft.com/office/drawing/2014/main" id="{D80B5EF3-0DDE-63ED-F404-C83BD6836853}"/>
              </a:ext>
            </a:extLst>
          </p:cNvPr>
          <p:cNvSpPr/>
          <p:nvPr/>
        </p:nvSpPr>
        <p:spPr>
          <a:xfrm rot="8101255" flipV="1">
            <a:off x="4732014" y="2636312"/>
            <a:ext cx="1515384" cy="150954"/>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4FFFA4C4-1738-4E70-CA2C-66BEB9DAF805}"/>
              </a:ext>
            </a:extLst>
          </p:cNvPr>
          <p:cNvSpPr/>
          <p:nvPr/>
        </p:nvSpPr>
        <p:spPr>
          <a:xfrm>
            <a:off x="6222282" y="3290310"/>
            <a:ext cx="2606061" cy="3249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Chat History</a:t>
            </a:r>
          </a:p>
        </p:txBody>
      </p:sp>
      <p:sp>
        <p:nvSpPr>
          <p:cNvPr id="19" name="Arrow: Left-Right 18">
            <a:extLst>
              <a:ext uri="{FF2B5EF4-FFF2-40B4-BE49-F238E27FC236}">
                <a16:creationId xmlns:a16="http://schemas.microsoft.com/office/drawing/2014/main" id="{D05ABF07-03F9-49AF-050F-9A7F185732D0}"/>
              </a:ext>
            </a:extLst>
          </p:cNvPr>
          <p:cNvSpPr/>
          <p:nvPr/>
        </p:nvSpPr>
        <p:spPr>
          <a:xfrm rot="19981322">
            <a:off x="4643990" y="3701748"/>
            <a:ext cx="1547732" cy="169737"/>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Arrow: Right 19">
            <a:extLst>
              <a:ext uri="{FF2B5EF4-FFF2-40B4-BE49-F238E27FC236}">
                <a16:creationId xmlns:a16="http://schemas.microsoft.com/office/drawing/2014/main" id="{B2EF1201-DAF3-AFC7-BE70-1FF7A8D679BD}"/>
              </a:ext>
            </a:extLst>
          </p:cNvPr>
          <p:cNvSpPr/>
          <p:nvPr/>
        </p:nvSpPr>
        <p:spPr>
          <a:xfrm rot="8657011" flipV="1">
            <a:off x="4754649" y="3068678"/>
            <a:ext cx="1527101" cy="149991"/>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Oval 20">
            <a:extLst>
              <a:ext uri="{FF2B5EF4-FFF2-40B4-BE49-F238E27FC236}">
                <a16:creationId xmlns:a16="http://schemas.microsoft.com/office/drawing/2014/main" id="{F8C6C51B-266C-6F42-685A-0873518BFF0A}"/>
              </a:ext>
            </a:extLst>
          </p:cNvPr>
          <p:cNvSpPr/>
          <p:nvPr/>
        </p:nvSpPr>
        <p:spPr>
          <a:xfrm>
            <a:off x="5991633" y="2064256"/>
            <a:ext cx="154379" cy="162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Oval 21">
            <a:extLst>
              <a:ext uri="{FF2B5EF4-FFF2-40B4-BE49-F238E27FC236}">
                <a16:creationId xmlns:a16="http://schemas.microsoft.com/office/drawing/2014/main" id="{19A2450C-2BE7-F939-643A-98B08ACF3DE9}"/>
              </a:ext>
            </a:extLst>
          </p:cNvPr>
          <p:cNvSpPr/>
          <p:nvPr/>
        </p:nvSpPr>
        <p:spPr>
          <a:xfrm>
            <a:off x="6038325" y="2619191"/>
            <a:ext cx="154379" cy="162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4" name="Straight Connector 23">
            <a:extLst>
              <a:ext uri="{FF2B5EF4-FFF2-40B4-BE49-F238E27FC236}">
                <a16:creationId xmlns:a16="http://schemas.microsoft.com/office/drawing/2014/main" id="{4E838453-5A3D-51F9-B88A-EE07694CEDC2}"/>
              </a:ext>
            </a:extLst>
          </p:cNvPr>
          <p:cNvCxnSpPr>
            <a:cxnSpLocks/>
          </p:cNvCxnSpPr>
          <p:nvPr/>
        </p:nvCxnSpPr>
        <p:spPr>
          <a:xfrm>
            <a:off x="2001102" y="1058167"/>
            <a:ext cx="0" cy="5512024"/>
          </a:xfrm>
          <a:prstGeom prst="line">
            <a:avLst/>
          </a:prstGeom>
        </p:spPr>
        <p:style>
          <a:lnRef idx="2">
            <a:schemeClr val="accent1"/>
          </a:lnRef>
          <a:fillRef idx="0">
            <a:schemeClr val="accent1"/>
          </a:fillRef>
          <a:effectRef idx="1">
            <a:schemeClr val="accent1"/>
          </a:effectRef>
          <a:fontRef idx="minor">
            <a:schemeClr val="tx1"/>
          </a:fontRef>
        </p:style>
      </p:cxnSp>
      <p:sp>
        <p:nvSpPr>
          <p:cNvPr id="25" name="Arrow: Right 24">
            <a:extLst>
              <a:ext uri="{FF2B5EF4-FFF2-40B4-BE49-F238E27FC236}">
                <a16:creationId xmlns:a16="http://schemas.microsoft.com/office/drawing/2014/main" id="{F4F57FF3-0DB9-CFAE-6C95-63E297AD677B}"/>
              </a:ext>
            </a:extLst>
          </p:cNvPr>
          <p:cNvSpPr/>
          <p:nvPr/>
        </p:nvSpPr>
        <p:spPr>
          <a:xfrm>
            <a:off x="10680196" y="1524124"/>
            <a:ext cx="290551" cy="124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Arrow: Left-Right 26">
            <a:extLst>
              <a:ext uri="{FF2B5EF4-FFF2-40B4-BE49-F238E27FC236}">
                <a16:creationId xmlns:a16="http://schemas.microsoft.com/office/drawing/2014/main" id="{12D956CA-67D7-8F48-18C2-D45E492F4254}"/>
              </a:ext>
            </a:extLst>
          </p:cNvPr>
          <p:cNvSpPr/>
          <p:nvPr/>
        </p:nvSpPr>
        <p:spPr>
          <a:xfrm>
            <a:off x="4683714" y="6113121"/>
            <a:ext cx="1629556" cy="169178"/>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8" name="Picture 27">
            <a:extLst>
              <a:ext uri="{FF2B5EF4-FFF2-40B4-BE49-F238E27FC236}">
                <a16:creationId xmlns:a16="http://schemas.microsoft.com/office/drawing/2014/main" id="{0CD73246-1E3E-5FAD-443E-F3ABF0400199}"/>
              </a:ext>
            </a:extLst>
          </p:cNvPr>
          <p:cNvPicPr>
            <a:picLocks noChangeAspect="1"/>
          </p:cNvPicPr>
          <p:nvPr/>
        </p:nvPicPr>
        <p:blipFill>
          <a:blip r:embed="rId9"/>
          <a:stretch>
            <a:fillRect/>
          </a:stretch>
        </p:blipFill>
        <p:spPr>
          <a:xfrm>
            <a:off x="8656433" y="1443801"/>
            <a:ext cx="277285" cy="320610"/>
          </a:xfrm>
          <a:prstGeom prst="rect">
            <a:avLst/>
          </a:prstGeom>
        </p:spPr>
      </p:pic>
      <p:sp>
        <p:nvSpPr>
          <p:cNvPr id="31" name="Rectangle: Rounded Corners 30">
            <a:extLst>
              <a:ext uri="{FF2B5EF4-FFF2-40B4-BE49-F238E27FC236}">
                <a16:creationId xmlns:a16="http://schemas.microsoft.com/office/drawing/2014/main" id="{5900DE55-D060-2C3C-8A9C-0DAC3698AC5D}"/>
              </a:ext>
            </a:extLst>
          </p:cNvPr>
          <p:cNvSpPr/>
          <p:nvPr/>
        </p:nvSpPr>
        <p:spPr>
          <a:xfrm>
            <a:off x="2211757" y="2666639"/>
            <a:ext cx="2369633" cy="29436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Using Conversation Context</a:t>
            </a:r>
          </a:p>
        </p:txBody>
      </p:sp>
      <p:sp>
        <p:nvSpPr>
          <p:cNvPr id="32" name="Rectangle: Rounded Corners 31">
            <a:extLst>
              <a:ext uri="{FF2B5EF4-FFF2-40B4-BE49-F238E27FC236}">
                <a16:creationId xmlns:a16="http://schemas.microsoft.com/office/drawing/2014/main" id="{909476B7-18B6-F590-FF76-1281C56C282F}"/>
              </a:ext>
            </a:extLst>
          </p:cNvPr>
          <p:cNvSpPr/>
          <p:nvPr/>
        </p:nvSpPr>
        <p:spPr>
          <a:xfrm>
            <a:off x="2762922" y="3093109"/>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Get Reference Data</a:t>
            </a:r>
          </a:p>
        </p:txBody>
      </p:sp>
      <p:sp>
        <p:nvSpPr>
          <p:cNvPr id="33" name="Rectangle: Rounded Corners 32">
            <a:extLst>
              <a:ext uri="{FF2B5EF4-FFF2-40B4-BE49-F238E27FC236}">
                <a16:creationId xmlns:a16="http://schemas.microsoft.com/office/drawing/2014/main" id="{0535BB81-3872-E35B-F0D3-C42B1EE8B717}"/>
              </a:ext>
            </a:extLst>
          </p:cNvPr>
          <p:cNvSpPr/>
          <p:nvPr/>
        </p:nvSpPr>
        <p:spPr>
          <a:xfrm>
            <a:off x="2748487" y="3460353"/>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Get Transaction Data</a:t>
            </a:r>
          </a:p>
        </p:txBody>
      </p:sp>
      <p:sp>
        <p:nvSpPr>
          <p:cNvPr id="34" name="Rectangle: Rounded Corners 33">
            <a:extLst>
              <a:ext uri="{FF2B5EF4-FFF2-40B4-BE49-F238E27FC236}">
                <a16:creationId xmlns:a16="http://schemas.microsoft.com/office/drawing/2014/main" id="{7185060A-B5A9-F297-4133-23BA4F8316E7}"/>
              </a:ext>
            </a:extLst>
          </p:cNvPr>
          <p:cNvSpPr/>
          <p:nvPr/>
        </p:nvSpPr>
        <p:spPr>
          <a:xfrm>
            <a:off x="3027684" y="5836062"/>
            <a:ext cx="1553121" cy="39328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Generative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conversation turns</a:t>
            </a:r>
          </a:p>
        </p:txBody>
      </p:sp>
      <p:sp>
        <p:nvSpPr>
          <p:cNvPr id="35" name="Rectangle: Rounded Corners 34">
            <a:extLst>
              <a:ext uri="{FF2B5EF4-FFF2-40B4-BE49-F238E27FC236}">
                <a16:creationId xmlns:a16="http://schemas.microsoft.com/office/drawing/2014/main" id="{6F612088-8403-D2D7-B703-E109F103D107}"/>
              </a:ext>
            </a:extLst>
          </p:cNvPr>
          <p:cNvSpPr/>
          <p:nvPr/>
        </p:nvSpPr>
        <p:spPr>
          <a:xfrm>
            <a:off x="2249782" y="3961653"/>
            <a:ext cx="2369633" cy="47503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Store Conversation Turns and manage conversation context</a:t>
            </a:r>
          </a:p>
        </p:txBody>
      </p:sp>
      <p:sp>
        <p:nvSpPr>
          <p:cNvPr id="36" name="Rectangle 35">
            <a:extLst>
              <a:ext uri="{FF2B5EF4-FFF2-40B4-BE49-F238E27FC236}">
                <a16:creationId xmlns:a16="http://schemas.microsoft.com/office/drawing/2014/main" id="{C2C2451F-D75D-CBC5-BF13-0F8FD8CEE87D}"/>
              </a:ext>
            </a:extLst>
          </p:cNvPr>
          <p:cNvSpPr/>
          <p:nvPr/>
        </p:nvSpPr>
        <p:spPr>
          <a:xfrm>
            <a:off x="11040150" y="2749337"/>
            <a:ext cx="960940" cy="981906"/>
          </a:xfrm>
          <a:prstGeom prst="rect">
            <a:avLst/>
          </a:prstGeom>
          <a:solidFill>
            <a:srgbClr val="13501B"/>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Chat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Analytical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Data Store</a:t>
            </a:r>
          </a:p>
        </p:txBody>
      </p:sp>
      <p:sp>
        <p:nvSpPr>
          <p:cNvPr id="37" name="Arrow: Right 36">
            <a:extLst>
              <a:ext uri="{FF2B5EF4-FFF2-40B4-BE49-F238E27FC236}">
                <a16:creationId xmlns:a16="http://schemas.microsoft.com/office/drawing/2014/main" id="{294182F6-DDED-AB6C-5D48-194097D80962}"/>
              </a:ext>
            </a:extLst>
          </p:cNvPr>
          <p:cNvSpPr/>
          <p:nvPr/>
        </p:nvSpPr>
        <p:spPr>
          <a:xfrm>
            <a:off x="10680196" y="3447977"/>
            <a:ext cx="290551" cy="1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Rectangle 37">
            <a:extLst>
              <a:ext uri="{FF2B5EF4-FFF2-40B4-BE49-F238E27FC236}">
                <a16:creationId xmlns:a16="http://schemas.microsoft.com/office/drawing/2014/main" id="{60E9B896-CAE9-6437-0F3F-533D737A36CC}"/>
              </a:ext>
            </a:extLst>
          </p:cNvPr>
          <p:cNvSpPr/>
          <p:nvPr/>
        </p:nvSpPr>
        <p:spPr>
          <a:xfrm>
            <a:off x="8811576" y="1933981"/>
            <a:ext cx="83451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Rectangle 38">
            <a:extLst>
              <a:ext uri="{FF2B5EF4-FFF2-40B4-BE49-F238E27FC236}">
                <a16:creationId xmlns:a16="http://schemas.microsoft.com/office/drawing/2014/main" id="{816B4305-B8C0-61B7-4BB6-8AA6E25190D5}"/>
              </a:ext>
            </a:extLst>
          </p:cNvPr>
          <p:cNvSpPr/>
          <p:nvPr/>
        </p:nvSpPr>
        <p:spPr>
          <a:xfrm>
            <a:off x="8823913" y="2614497"/>
            <a:ext cx="838892" cy="32329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0" name="Rectangle 39">
            <a:extLst>
              <a:ext uri="{FF2B5EF4-FFF2-40B4-BE49-F238E27FC236}">
                <a16:creationId xmlns:a16="http://schemas.microsoft.com/office/drawing/2014/main" id="{31DA2691-2128-DC70-EAF7-C5324E7E993A}"/>
              </a:ext>
            </a:extLst>
          </p:cNvPr>
          <p:cNvSpPr/>
          <p:nvPr/>
        </p:nvSpPr>
        <p:spPr>
          <a:xfrm>
            <a:off x="8811577" y="3295339"/>
            <a:ext cx="838892" cy="3249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1" name="Picture 40">
            <a:extLst>
              <a:ext uri="{FF2B5EF4-FFF2-40B4-BE49-F238E27FC236}">
                <a16:creationId xmlns:a16="http://schemas.microsoft.com/office/drawing/2014/main" id="{E5BA52E3-0703-822D-40A9-2688C8E8A96F}"/>
              </a:ext>
            </a:extLst>
          </p:cNvPr>
          <p:cNvPicPr>
            <a:picLocks noChangeAspect="1"/>
          </p:cNvPicPr>
          <p:nvPr/>
        </p:nvPicPr>
        <p:blipFill>
          <a:blip r:embed="rId9"/>
          <a:stretch>
            <a:fillRect/>
          </a:stretch>
        </p:blipFill>
        <p:spPr>
          <a:xfrm>
            <a:off x="8672158" y="1935647"/>
            <a:ext cx="277285" cy="320610"/>
          </a:xfrm>
          <a:prstGeom prst="rect">
            <a:avLst/>
          </a:prstGeom>
        </p:spPr>
      </p:pic>
      <p:pic>
        <p:nvPicPr>
          <p:cNvPr id="42" name="Picture 41">
            <a:extLst>
              <a:ext uri="{FF2B5EF4-FFF2-40B4-BE49-F238E27FC236}">
                <a16:creationId xmlns:a16="http://schemas.microsoft.com/office/drawing/2014/main" id="{A59F75BD-76A2-EDD9-5B53-1D2D7F85DC99}"/>
              </a:ext>
            </a:extLst>
          </p:cNvPr>
          <p:cNvPicPr>
            <a:picLocks noChangeAspect="1"/>
          </p:cNvPicPr>
          <p:nvPr/>
        </p:nvPicPr>
        <p:blipFill>
          <a:blip r:embed="rId9"/>
          <a:stretch>
            <a:fillRect/>
          </a:stretch>
        </p:blipFill>
        <p:spPr>
          <a:xfrm>
            <a:off x="8688875" y="2619186"/>
            <a:ext cx="277285" cy="320610"/>
          </a:xfrm>
          <a:prstGeom prst="rect">
            <a:avLst/>
          </a:prstGeom>
        </p:spPr>
      </p:pic>
      <p:pic>
        <p:nvPicPr>
          <p:cNvPr id="43" name="Picture 42">
            <a:extLst>
              <a:ext uri="{FF2B5EF4-FFF2-40B4-BE49-F238E27FC236}">
                <a16:creationId xmlns:a16="http://schemas.microsoft.com/office/drawing/2014/main" id="{7920EA9B-4D20-634F-51A3-A714CB9E4672}"/>
              </a:ext>
            </a:extLst>
          </p:cNvPr>
          <p:cNvPicPr>
            <a:picLocks noChangeAspect="1"/>
          </p:cNvPicPr>
          <p:nvPr/>
        </p:nvPicPr>
        <p:blipFill>
          <a:blip r:embed="rId9"/>
          <a:stretch>
            <a:fillRect/>
          </a:stretch>
        </p:blipFill>
        <p:spPr>
          <a:xfrm>
            <a:off x="8678148" y="3297252"/>
            <a:ext cx="277285" cy="320610"/>
          </a:xfrm>
          <a:prstGeom prst="rect">
            <a:avLst/>
          </a:prstGeom>
        </p:spPr>
      </p:pic>
      <p:pic>
        <p:nvPicPr>
          <p:cNvPr id="44" name="Picture 43">
            <a:extLst>
              <a:ext uri="{FF2B5EF4-FFF2-40B4-BE49-F238E27FC236}">
                <a16:creationId xmlns:a16="http://schemas.microsoft.com/office/drawing/2014/main" id="{C362CE34-F171-6D53-1D3C-2136251304DF}"/>
              </a:ext>
            </a:extLst>
          </p:cNvPr>
          <p:cNvPicPr>
            <a:picLocks noChangeAspect="1"/>
          </p:cNvPicPr>
          <p:nvPr/>
        </p:nvPicPr>
        <p:blipFill>
          <a:blip r:embed="rId10"/>
          <a:stretch>
            <a:fillRect/>
          </a:stretch>
        </p:blipFill>
        <p:spPr>
          <a:xfrm>
            <a:off x="9447895" y="1862306"/>
            <a:ext cx="349948" cy="393151"/>
          </a:xfrm>
          <a:prstGeom prst="rect">
            <a:avLst/>
          </a:prstGeom>
        </p:spPr>
      </p:pic>
      <p:pic>
        <p:nvPicPr>
          <p:cNvPr id="45" name="Picture 44">
            <a:extLst>
              <a:ext uri="{FF2B5EF4-FFF2-40B4-BE49-F238E27FC236}">
                <a16:creationId xmlns:a16="http://schemas.microsoft.com/office/drawing/2014/main" id="{0AD5D3B9-B032-BC7E-F57F-A6AAC5EBEA31}"/>
              </a:ext>
            </a:extLst>
          </p:cNvPr>
          <p:cNvPicPr>
            <a:picLocks noChangeAspect="1"/>
          </p:cNvPicPr>
          <p:nvPr/>
        </p:nvPicPr>
        <p:blipFill>
          <a:blip r:embed="rId10"/>
          <a:stretch>
            <a:fillRect/>
          </a:stretch>
        </p:blipFill>
        <p:spPr>
          <a:xfrm>
            <a:off x="9447895" y="2538608"/>
            <a:ext cx="349948" cy="393151"/>
          </a:xfrm>
          <a:prstGeom prst="rect">
            <a:avLst/>
          </a:prstGeom>
        </p:spPr>
      </p:pic>
      <p:pic>
        <p:nvPicPr>
          <p:cNvPr id="46" name="Picture 45">
            <a:extLst>
              <a:ext uri="{FF2B5EF4-FFF2-40B4-BE49-F238E27FC236}">
                <a16:creationId xmlns:a16="http://schemas.microsoft.com/office/drawing/2014/main" id="{A1BA6E9E-CEA5-A04F-8E35-23BCEFA81DF2}"/>
              </a:ext>
            </a:extLst>
          </p:cNvPr>
          <p:cNvPicPr>
            <a:picLocks noChangeAspect="1"/>
          </p:cNvPicPr>
          <p:nvPr/>
        </p:nvPicPr>
        <p:blipFill>
          <a:blip r:embed="rId10"/>
          <a:stretch>
            <a:fillRect/>
          </a:stretch>
        </p:blipFill>
        <p:spPr>
          <a:xfrm>
            <a:off x="9425515" y="3231152"/>
            <a:ext cx="349948" cy="393151"/>
          </a:xfrm>
          <a:prstGeom prst="rect">
            <a:avLst/>
          </a:prstGeom>
        </p:spPr>
      </p:pic>
      <p:cxnSp>
        <p:nvCxnSpPr>
          <p:cNvPr id="47" name="Connector: Elbow 46">
            <a:extLst>
              <a:ext uri="{FF2B5EF4-FFF2-40B4-BE49-F238E27FC236}">
                <a16:creationId xmlns:a16="http://schemas.microsoft.com/office/drawing/2014/main" id="{C77A3FAF-4CBE-BB28-2AB2-C0962F381795}"/>
              </a:ext>
            </a:extLst>
          </p:cNvPr>
          <p:cNvCxnSpPr>
            <a:cxnSpLocks/>
            <a:endCxn id="49" idx="2"/>
          </p:cNvCxnSpPr>
          <p:nvPr/>
        </p:nvCxnSpPr>
        <p:spPr>
          <a:xfrm rot="5400000" flipH="1" flipV="1">
            <a:off x="9068357" y="3097542"/>
            <a:ext cx="346048" cy="2165"/>
          </a:xfrm>
          <a:prstGeom prst="bent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Badge Follow with solid fill">
            <a:extLst>
              <a:ext uri="{FF2B5EF4-FFF2-40B4-BE49-F238E27FC236}">
                <a16:creationId xmlns:a16="http://schemas.microsoft.com/office/drawing/2014/main" id="{D005C260-6AAF-8478-3237-312D54F0D8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69822" y="1938161"/>
            <a:ext cx="320611" cy="320611"/>
          </a:xfrm>
          <a:prstGeom prst="rect">
            <a:avLst/>
          </a:prstGeom>
        </p:spPr>
      </p:pic>
      <p:pic>
        <p:nvPicPr>
          <p:cNvPr id="49" name="Graphic 48" descr="Badge Follow with solid fill">
            <a:extLst>
              <a:ext uri="{FF2B5EF4-FFF2-40B4-BE49-F238E27FC236}">
                <a16:creationId xmlns:a16="http://schemas.microsoft.com/office/drawing/2014/main" id="{4038ABB7-FE15-AD2D-9421-EAE1341B86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2158" y="2604989"/>
            <a:ext cx="320611" cy="320611"/>
          </a:xfrm>
          <a:prstGeom prst="rect">
            <a:avLst/>
          </a:prstGeom>
        </p:spPr>
      </p:pic>
      <p:pic>
        <p:nvPicPr>
          <p:cNvPr id="50" name="Graphic 49" descr="Badge Follow with solid fill">
            <a:extLst>
              <a:ext uri="{FF2B5EF4-FFF2-40B4-BE49-F238E27FC236}">
                <a16:creationId xmlns:a16="http://schemas.microsoft.com/office/drawing/2014/main" id="{A953A7B1-0A52-9804-86E1-CC626E535A7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79994" y="3297252"/>
            <a:ext cx="320611" cy="320611"/>
          </a:xfrm>
          <a:prstGeom prst="rect">
            <a:avLst/>
          </a:prstGeom>
        </p:spPr>
      </p:pic>
      <p:sp>
        <p:nvSpPr>
          <p:cNvPr id="53" name="TextBox 52">
            <a:extLst>
              <a:ext uri="{FF2B5EF4-FFF2-40B4-BE49-F238E27FC236}">
                <a16:creationId xmlns:a16="http://schemas.microsoft.com/office/drawing/2014/main" id="{F69A8FB2-B11B-F220-6DE3-012DF8695BA5}"/>
              </a:ext>
            </a:extLst>
          </p:cNvPr>
          <p:cNvSpPr txBox="1"/>
          <p:nvPr/>
        </p:nvSpPr>
        <p:spPr>
          <a:xfrm rot="18919774">
            <a:off x="5181187" y="2272273"/>
            <a:ext cx="97271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 / key</a:t>
            </a:r>
          </a:p>
        </p:txBody>
      </p:sp>
      <p:sp>
        <p:nvSpPr>
          <p:cNvPr id="54" name="TextBox 53">
            <a:extLst>
              <a:ext uri="{FF2B5EF4-FFF2-40B4-BE49-F238E27FC236}">
                <a16:creationId xmlns:a16="http://schemas.microsoft.com/office/drawing/2014/main" id="{9D88A661-70C5-7ABF-BFF3-01AE366E09FA}"/>
              </a:ext>
            </a:extLst>
          </p:cNvPr>
          <p:cNvSpPr txBox="1"/>
          <p:nvPr/>
        </p:nvSpPr>
        <p:spPr>
          <a:xfrm rot="19320982">
            <a:off x="5281369" y="2784010"/>
            <a:ext cx="79012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 / Key</a:t>
            </a:r>
          </a:p>
        </p:txBody>
      </p:sp>
      <p:cxnSp>
        <p:nvCxnSpPr>
          <p:cNvPr id="55" name="Connector: Elbow 54">
            <a:extLst>
              <a:ext uri="{FF2B5EF4-FFF2-40B4-BE49-F238E27FC236}">
                <a16:creationId xmlns:a16="http://schemas.microsoft.com/office/drawing/2014/main" id="{05CD7D85-A9E5-BE17-EDC3-75D1A9213518}"/>
              </a:ext>
            </a:extLst>
          </p:cNvPr>
          <p:cNvCxnSpPr>
            <a:cxnSpLocks/>
          </p:cNvCxnSpPr>
          <p:nvPr/>
        </p:nvCxnSpPr>
        <p:spPr>
          <a:xfrm rot="16200000" flipV="1">
            <a:off x="9052064" y="2414318"/>
            <a:ext cx="363332" cy="13136"/>
          </a:xfrm>
          <a:prstGeom prst="bent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7" name="Rectangle: Rounded Corners 56">
            <a:extLst>
              <a:ext uri="{FF2B5EF4-FFF2-40B4-BE49-F238E27FC236}">
                <a16:creationId xmlns:a16="http://schemas.microsoft.com/office/drawing/2014/main" id="{3B1FB1FD-39D9-C89F-A864-E47B2F43190E}"/>
              </a:ext>
            </a:extLst>
          </p:cNvPr>
          <p:cNvSpPr/>
          <p:nvPr/>
        </p:nvSpPr>
        <p:spPr>
          <a:xfrm>
            <a:off x="2265930" y="4579558"/>
            <a:ext cx="2369633" cy="47503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Sematic Cache</a:t>
            </a:r>
          </a:p>
        </p:txBody>
      </p:sp>
      <p:sp>
        <p:nvSpPr>
          <p:cNvPr id="58" name="Arrow: Left-Right 57">
            <a:extLst>
              <a:ext uri="{FF2B5EF4-FFF2-40B4-BE49-F238E27FC236}">
                <a16:creationId xmlns:a16="http://schemas.microsoft.com/office/drawing/2014/main" id="{1BC08780-C93D-6E49-9A45-BA733A4482AE}"/>
              </a:ext>
            </a:extLst>
          </p:cNvPr>
          <p:cNvSpPr/>
          <p:nvPr/>
        </p:nvSpPr>
        <p:spPr>
          <a:xfrm rot="19086278">
            <a:off x="4556346" y="4107185"/>
            <a:ext cx="1779981" cy="169737"/>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TextBox 58">
            <a:extLst>
              <a:ext uri="{FF2B5EF4-FFF2-40B4-BE49-F238E27FC236}">
                <a16:creationId xmlns:a16="http://schemas.microsoft.com/office/drawing/2014/main" id="{3A4F007E-0874-579B-8A4B-A2A678A20B91}"/>
              </a:ext>
            </a:extLst>
          </p:cNvPr>
          <p:cNvSpPr txBox="1"/>
          <p:nvPr/>
        </p:nvSpPr>
        <p:spPr>
          <a:xfrm rot="19320982">
            <a:off x="5167423" y="3882981"/>
            <a:ext cx="57047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a:t>
            </a:r>
          </a:p>
        </p:txBody>
      </p:sp>
      <p:sp>
        <p:nvSpPr>
          <p:cNvPr id="60" name="Rectangle: Rounded Corners 59">
            <a:extLst>
              <a:ext uri="{FF2B5EF4-FFF2-40B4-BE49-F238E27FC236}">
                <a16:creationId xmlns:a16="http://schemas.microsoft.com/office/drawing/2014/main" id="{B46E03DF-1BB4-160F-A8FD-2E99C33E038A}"/>
              </a:ext>
            </a:extLst>
          </p:cNvPr>
          <p:cNvSpPr/>
          <p:nvPr/>
        </p:nvSpPr>
        <p:spPr>
          <a:xfrm>
            <a:off x="2756683" y="5331121"/>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Get Knowledge Data</a:t>
            </a:r>
          </a:p>
        </p:txBody>
      </p:sp>
      <p:sp>
        <p:nvSpPr>
          <p:cNvPr id="61" name="Rectangle 60">
            <a:extLst>
              <a:ext uri="{FF2B5EF4-FFF2-40B4-BE49-F238E27FC236}">
                <a16:creationId xmlns:a16="http://schemas.microsoft.com/office/drawing/2014/main" id="{DB6EFCCC-5096-32E5-CC2E-FA346991DC8F}"/>
              </a:ext>
            </a:extLst>
          </p:cNvPr>
          <p:cNvSpPr/>
          <p:nvPr/>
        </p:nvSpPr>
        <p:spPr>
          <a:xfrm>
            <a:off x="6237634" y="4055599"/>
            <a:ext cx="2606061" cy="324961"/>
          </a:xfrm>
          <a:prstGeom prst="rect">
            <a:avLst/>
          </a:prstGeom>
          <a:solidFill>
            <a:srgbClr val="C983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Knowledge Base</a:t>
            </a:r>
          </a:p>
        </p:txBody>
      </p:sp>
      <p:sp>
        <p:nvSpPr>
          <p:cNvPr id="62" name="Rectangle 61">
            <a:extLst>
              <a:ext uri="{FF2B5EF4-FFF2-40B4-BE49-F238E27FC236}">
                <a16:creationId xmlns:a16="http://schemas.microsoft.com/office/drawing/2014/main" id="{FA9388C8-8FB5-D063-7F06-C5D241650C89}"/>
              </a:ext>
            </a:extLst>
          </p:cNvPr>
          <p:cNvSpPr/>
          <p:nvPr/>
        </p:nvSpPr>
        <p:spPr>
          <a:xfrm>
            <a:off x="8826929" y="4060628"/>
            <a:ext cx="838892" cy="324961"/>
          </a:xfrm>
          <a:prstGeom prst="rect">
            <a:avLst/>
          </a:prstGeom>
          <a:solidFill>
            <a:srgbClr val="C983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3" name="Picture 62">
            <a:extLst>
              <a:ext uri="{FF2B5EF4-FFF2-40B4-BE49-F238E27FC236}">
                <a16:creationId xmlns:a16="http://schemas.microsoft.com/office/drawing/2014/main" id="{EA4AB8EE-F826-8FCA-6033-FDD815E9C91F}"/>
              </a:ext>
            </a:extLst>
          </p:cNvPr>
          <p:cNvPicPr>
            <a:picLocks noChangeAspect="1"/>
          </p:cNvPicPr>
          <p:nvPr/>
        </p:nvPicPr>
        <p:blipFill>
          <a:blip r:embed="rId9"/>
          <a:stretch>
            <a:fillRect/>
          </a:stretch>
        </p:blipFill>
        <p:spPr>
          <a:xfrm>
            <a:off x="8693500" y="4062541"/>
            <a:ext cx="277285" cy="320610"/>
          </a:xfrm>
          <a:prstGeom prst="rect">
            <a:avLst/>
          </a:prstGeom>
        </p:spPr>
      </p:pic>
      <p:pic>
        <p:nvPicPr>
          <p:cNvPr id="64" name="Picture 63">
            <a:extLst>
              <a:ext uri="{FF2B5EF4-FFF2-40B4-BE49-F238E27FC236}">
                <a16:creationId xmlns:a16="http://schemas.microsoft.com/office/drawing/2014/main" id="{89F2C805-B3C9-6D75-A266-D76B191D871D}"/>
              </a:ext>
            </a:extLst>
          </p:cNvPr>
          <p:cNvPicPr>
            <a:picLocks noChangeAspect="1"/>
          </p:cNvPicPr>
          <p:nvPr/>
        </p:nvPicPr>
        <p:blipFill>
          <a:blip r:embed="rId10"/>
          <a:stretch>
            <a:fillRect/>
          </a:stretch>
        </p:blipFill>
        <p:spPr>
          <a:xfrm>
            <a:off x="9440867" y="3996441"/>
            <a:ext cx="349948" cy="393151"/>
          </a:xfrm>
          <a:prstGeom prst="rect">
            <a:avLst/>
          </a:prstGeom>
        </p:spPr>
      </p:pic>
      <p:pic>
        <p:nvPicPr>
          <p:cNvPr id="65" name="Graphic 64" descr="Badge Follow with solid fill">
            <a:extLst>
              <a:ext uri="{FF2B5EF4-FFF2-40B4-BE49-F238E27FC236}">
                <a16:creationId xmlns:a16="http://schemas.microsoft.com/office/drawing/2014/main" id="{F271B771-732D-76C1-60B6-AE7E231956A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5346" y="4062541"/>
            <a:ext cx="320611" cy="320611"/>
          </a:xfrm>
          <a:prstGeom prst="rect">
            <a:avLst/>
          </a:prstGeom>
        </p:spPr>
      </p:pic>
      <p:cxnSp>
        <p:nvCxnSpPr>
          <p:cNvPr id="72" name="Connector: Elbow 71">
            <a:extLst>
              <a:ext uri="{FF2B5EF4-FFF2-40B4-BE49-F238E27FC236}">
                <a16:creationId xmlns:a16="http://schemas.microsoft.com/office/drawing/2014/main" id="{ABEA244A-68B2-FCE1-8015-A8A6B66CD5F2}"/>
              </a:ext>
            </a:extLst>
          </p:cNvPr>
          <p:cNvCxnSpPr>
            <a:cxnSpLocks/>
          </p:cNvCxnSpPr>
          <p:nvPr/>
        </p:nvCxnSpPr>
        <p:spPr>
          <a:xfrm rot="5400000" flipH="1" flipV="1">
            <a:off x="9080629" y="3834248"/>
            <a:ext cx="346048" cy="2165"/>
          </a:xfrm>
          <a:prstGeom prst="bent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75" name="Arrow: Right 74">
            <a:extLst>
              <a:ext uri="{FF2B5EF4-FFF2-40B4-BE49-F238E27FC236}">
                <a16:creationId xmlns:a16="http://schemas.microsoft.com/office/drawing/2014/main" id="{372A850A-D375-FF2B-D43A-DDBCD47F80FE}"/>
              </a:ext>
            </a:extLst>
          </p:cNvPr>
          <p:cNvSpPr/>
          <p:nvPr/>
        </p:nvSpPr>
        <p:spPr>
          <a:xfrm rot="8032337" flipV="1">
            <a:off x="4695116" y="4776960"/>
            <a:ext cx="1612142" cy="160776"/>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6" name="Oval 75">
            <a:extLst>
              <a:ext uri="{FF2B5EF4-FFF2-40B4-BE49-F238E27FC236}">
                <a16:creationId xmlns:a16="http://schemas.microsoft.com/office/drawing/2014/main" id="{9952818B-DAAC-EE3D-A4FD-C1D6B75DE0CD}"/>
              </a:ext>
            </a:extLst>
          </p:cNvPr>
          <p:cNvSpPr/>
          <p:nvPr/>
        </p:nvSpPr>
        <p:spPr>
          <a:xfrm>
            <a:off x="6021896" y="4170413"/>
            <a:ext cx="154379" cy="162479"/>
          </a:xfrm>
          <a:prstGeom prst="ellips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7" name="TextBox 76">
            <a:extLst>
              <a:ext uri="{FF2B5EF4-FFF2-40B4-BE49-F238E27FC236}">
                <a16:creationId xmlns:a16="http://schemas.microsoft.com/office/drawing/2014/main" id="{900570F8-F817-198B-ED39-A3B995F3C2FE}"/>
              </a:ext>
            </a:extLst>
          </p:cNvPr>
          <p:cNvSpPr txBox="1"/>
          <p:nvPr/>
        </p:nvSpPr>
        <p:spPr>
          <a:xfrm rot="18846643">
            <a:off x="5005763" y="4539517"/>
            <a:ext cx="104596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 + full text</a:t>
            </a:r>
          </a:p>
        </p:txBody>
      </p:sp>
      <p:sp>
        <p:nvSpPr>
          <p:cNvPr id="78" name="Arrow: Right 77">
            <a:extLst>
              <a:ext uri="{FF2B5EF4-FFF2-40B4-BE49-F238E27FC236}">
                <a16:creationId xmlns:a16="http://schemas.microsoft.com/office/drawing/2014/main" id="{199C5F24-23FE-4BFF-2582-593047D12558}"/>
              </a:ext>
            </a:extLst>
          </p:cNvPr>
          <p:cNvSpPr/>
          <p:nvPr/>
        </p:nvSpPr>
        <p:spPr>
          <a:xfrm rot="10800000">
            <a:off x="9934237" y="4156230"/>
            <a:ext cx="989217" cy="1244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9" name="Rectangle 78">
            <a:extLst>
              <a:ext uri="{FF2B5EF4-FFF2-40B4-BE49-F238E27FC236}">
                <a16:creationId xmlns:a16="http://schemas.microsoft.com/office/drawing/2014/main" id="{0919A76E-215B-0424-A93D-5B3FA7B2C237}"/>
              </a:ext>
            </a:extLst>
          </p:cNvPr>
          <p:cNvSpPr/>
          <p:nvPr/>
        </p:nvSpPr>
        <p:spPr>
          <a:xfrm>
            <a:off x="11029690" y="4008355"/>
            <a:ext cx="960940" cy="981906"/>
          </a:xfrm>
          <a:prstGeom prst="rect">
            <a:avLst/>
          </a:prstGeom>
          <a:solidFill>
            <a:schemeClr val="accent5">
              <a:lumMod val="75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Knowledge Ingest</a:t>
            </a:r>
          </a:p>
        </p:txBody>
      </p:sp>
      <p:pic>
        <p:nvPicPr>
          <p:cNvPr id="81" name="Graphic 80" descr="Circles with arrows with solid fill">
            <a:extLst>
              <a:ext uri="{FF2B5EF4-FFF2-40B4-BE49-F238E27FC236}">
                <a16:creationId xmlns:a16="http://schemas.microsoft.com/office/drawing/2014/main" id="{EC420574-D5B1-2918-7124-1E7EB3D6C65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37119" y="2494136"/>
            <a:ext cx="411699" cy="411699"/>
          </a:xfrm>
          <a:prstGeom prst="rect">
            <a:avLst/>
          </a:prstGeom>
        </p:spPr>
      </p:pic>
      <p:pic>
        <p:nvPicPr>
          <p:cNvPr id="89" name="Graphic 88" descr="Chat with solid fill">
            <a:extLst>
              <a:ext uri="{FF2B5EF4-FFF2-40B4-BE49-F238E27FC236}">
                <a16:creationId xmlns:a16="http://schemas.microsoft.com/office/drawing/2014/main" id="{03E8DF4F-7C05-2E81-3E7A-02062422F34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5" y="2588932"/>
            <a:ext cx="944077" cy="944077"/>
          </a:xfrm>
          <a:prstGeom prst="rect">
            <a:avLst/>
          </a:prstGeom>
        </p:spPr>
      </p:pic>
      <p:sp>
        <p:nvSpPr>
          <p:cNvPr id="94" name="Decagon 93">
            <a:extLst>
              <a:ext uri="{FF2B5EF4-FFF2-40B4-BE49-F238E27FC236}">
                <a16:creationId xmlns:a16="http://schemas.microsoft.com/office/drawing/2014/main" id="{48516D61-E15F-A044-5E97-FDF31B9AF65A}"/>
              </a:ext>
            </a:extLst>
          </p:cNvPr>
          <p:cNvSpPr/>
          <p:nvPr/>
        </p:nvSpPr>
        <p:spPr>
          <a:xfrm>
            <a:off x="6334066" y="5919169"/>
            <a:ext cx="658154" cy="580292"/>
          </a:xfrm>
          <a:prstGeom prst="decagon">
            <a:avLst/>
          </a:prstGeom>
          <a:gradFill flip="none" rotWithShape="1">
            <a:gsLst>
              <a:gs pos="0">
                <a:srgbClr val="600000"/>
              </a:gs>
              <a:gs pos="100000">
                <a:srgbClr val="C00000"/>
              </a:gs>
            </a:gsLst>
            <a:path path="circle">
              <a:fillToRect l="50000" t="50000" r="50000" b="50000"/>
            </a:path>
            <a:tileRect/>
          </a:gradFill>
          <a:ln>
            <a:solidFill>
              <a:srgbClr val="600000"/>
            </a:solid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LLM</a:t>
            </a:r>
          </a:p>
        </p:txBody>
      </p:sp>
      <p:cxnSp>
        <p:nvCxnSpPr>
          <p:cNvPr id="95" name="Connector: Elbow 94">
            <a:extLst>
              <a:ext uri="{FF2B5EF4-FFF2-40B4-BE49-F238E27FC236}">
                <a16:creationId xmlns:a16="http://schemas.microsoft.com/office/drawing/2014/main" id="{55561F15-E29F-DDA0-C530-EF4E1E419298}"/>
              </a:ext>
            </a:extLst>
          </p:cNvPr>
          <p:cNvCxnSpPr>
            <a:cxnSpLocks/>
          </p:cNvCxnSpPr>
          <p:nvPr/>
        </p:nvCxnSpPr>
        <p:spPr>
          <a:xfrm rot="5400000" flipH="1" flipV="1">
            <a:off x="7635525" y="4531561"/>
            <a:ext cx="1765317" cy="1481011"/>
          </a:xfrm>
          <a:prstGeom prst="bentConnector3">
            <a:avLst>
              <a:gd name="adj1" fmla="val -1798"/>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96" name="Rectangle: Rounded Corners 95">
            <a:extLst>
              <a:ext uri="{FF2B5EF4-FFF2-40B4-BE49-F238E27FC236}">
                <a16:creationId xmlns:a16="http://schemas.microsoft.com/office/drawing/2014/main" id="{985E130A-5518-DBD5-26E4-F350FC736474}"/>
              </a:ext>
            </a:extLst>
          </p:cNvPr>
          <p:cNvSpPr/>
          <p:nvPr/>
        </p:nvSpPr>
        <p:spPr>
          <a:xfrm>
            <a:off x="8286722" y="5981887"/>
            <a:ext cx="1293992" cy="39328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Generate Embedding</a:t>
            </a:r>
          </a:p>
        </p:txBody>
      </p:sp>
      <p:sp>
        <p:nvSpPr>
          <p:cNvPr id="97" name="Decagon 96">
            <a:extLst>
              <a:ext uri="{FF2B5EF4-FFF2-40B4-BE49-F238E27FC236}">
                <a16:creationId xmlns:a16="http://schemas.microsoft.com/office/drawing/2014/main" id="{48613844-6878-88F7-CE82-325C55ADC736}"/>
              </a:ext>
            </a:extLst>
          </p:cNvPr>
          <p:cNvSpPr/>
          <p:nvPr/>
        </p:nvSpPr>
        <p:spPr>
          <a:xfrm>
            <a:off x="7345856" y="5925913"/>
            <a:ext cx="658154" cy="580292"/>
          </a:xfrm>
          <a:prstGeom prst="decagon">
            <a:avLst/>
          </a:prstGeom>
          <a:gradFill flip="none" rotWithShape="1">
            <a:gsLst>
              <a:gs pos="0">
                <a:srgbClr val="600000"/>
              </a:gs>
              <a:gs pos="100000">
                <a:srgbClr val="C00000"/>
              </a:gs>
            </a:gsLst>
            <a:path path="circle">
              <a:fillToRect l="50000" t="50000" r="50000" b="50000"/>
            </a:path>
            <a:tileRect/>
          </a:gradFill>
          <a:ln>
            <a:solidFill>
              <a:srgbClr val="600000"/>
            </a:solid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EM</a:t>
            </a:r>
          </a:p>
        </p:txBody>
      </p:sp>
      <p:sp>
        <p:nvSpPr>
          <p:cNvPr id="3" name="TextBox 2">
            <a:extLst>
              <a:ext uri="{FF2B5EF4-FFF2-40B4-BE49-F238E27FC236}">
                <a16:creationId xmlns:a16="http://schemas.microsoft.com/office/drawing/2014/main" id="{23CCF395-4833-131E-4951-B55E8CDD5781}"/>
              </a:ext>
            </a:extLst>
          </p:cNvPr>
          <p:cNvSpPr txBox="1"/>
          <p:nvPr/>
        </p:nvSpPr>
        <p:spPr>
          <a:xfrm>
            <a:off x="2077373" y="2208542"/>
            <a:ext cx="308996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DE971">
                    <a:lumMod val="50000"/>
                  </a:srgbClr>
                </a:solidFill>
                <a:effectLst/>
                <a:uLnTx/>
                <a:uFillTx/>
                <a:latin typeface="Aptos" panose="02110004020202020204"/>
                <a:ea typeface="+mn-ea"/>
                <a:cs typeface="+mn-cs"/>
              </a:rPr>
              <a:t>AI Agents</a:t>
            </a:r>
          </a:p>
        </p:txBody>
      </p:sp>
      <p:sp>
        <p:nvSpPr>
          <p:cNvPr id="23" name="TextBox 22">
            <a:extLst>
              <a:ext uri="{FF2B5EF4-FFF2-40B4-BE49-F238E27FC236}">
                <a16:creationId xmlns:a16="http://schemas.microsoft.com/office/drawing/2014/main" id="{09344EB2-AE78-773C-859B-4826EB49E0DB}"/>
              </a:ext>
            </a:extLst>
          </p:cNvPr>
          <p:cNvSpPr txBox="1"/>
          <p:nvPr/>
        </p:nvSpPr>
        <p:spPr>
          <a:xfrm>
            <a:off x="4826410" y="711927"/>
            <a:ext cx="609704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5B4E3"/>
                </a:solidFill>
                <a:effectLst/>
                <a:uLnTx/>
                <a:uFillTx/>
                <a:latin typeface="Aptos" panose="02110004020202020204"/>
                <a:ea typeface="+mn-ea"/>
                <a:cs typeface="+mn-cs"/>
              </a:rPr>
              <a:t>Application Data Store</a:t>
            </a:r>
          </a:p>
        </p:txBody>
      </p:sp>
    </p:spTree>
    <p:extLst>
      <p:ext uri="{BB962C8B-B14F-4D97-AF65-F5344CB8AC3E}">
        <p14:creationId xmlns:p14="http://schemas.microsoft.com/office/powerpoint/2010/main" val="403483908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9C62A-E0E3-CDDF-BCCB-C2C16D5ECB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671D79-66C7-958B-F286-3C090E23E0FF}"/>
              </a:ext>
            </a:extLst>
          </p:cNvPr>
          <p:cNvSpPr>
            <a:spLocks noGrp="1"/>
          </p:cNvSpPr>
          <p:nvPr>
            <p:ph type="title"/>
          </p:nvPr>
        </p:nvSpPr>
        <p:spPr>
          <a:xfrm>
            <a:off x="786676" y="3152001"/>
            <a:ext cx="6317343" cy="892552"/>
          </a:xfrm>
        </p:spPr>
        <p:txBody>
          <a:bodyPr/>
          <a:lstStyle/>
          <a:p>
            <a:r>
              <a:rPr lang="en-US" dirty="0"/>
              <a:t>The AI Agent Analytical Data </a:t>
            </a:r>
            <a:r>
              <a:rPr lang="en-US" sz="1800" dirty="0"/>
              <a:t>(exploring the data types part 1) </a:t>
            </a:r>
          </a:p>
        </p:txBody>
      </p:sp>
    </p:spTree>
    <p:extLst>
      <p:ext uri="{BB962C8B-B14F-4D97-AF65-F5344CB8AC3E}">
        <p14:creationId xmlns:p14="http://schemas.microsoft.com/office/powerpoint/2010/main" val="194917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16F89-3A2C-1F65-A4D5-5F4AF75881B9}"/>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BA6C87D1-6B1C-286C-01DF-C130636F3B4D}"/>
              </a:ext>
            </a:extLst>
          </p:cNvPr>
          <p:cNvSpPr/>
          <p:nvPr/>
        </p:nvSpPr>
        <p:spPr>
          <a:xfrm>
            <a:off x="2052965" y="2518379"/>
            <a:ext cx="3095853" cy="4059277"/>
          </a:xfrm>
          <a:prstGeom prst="rect">
            <a:avLst/>
          </a:prstGeom>
          <a:solidFill>
            <a:srgbClr val="13501B">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Rectangle 4">
            <a:extLst>
              <a:ext uri="{FF2B5EF4-FFF2-40B4-BE49-F238E27FC236}">
                <a16:creationId xmlns:a16="http://schemas.microsoft.com/office/drawing/2014/main" id="{42AC3DB3-6B6B-E9A8-0A72-D16839476DDF}"/>
              </a:ext>
            </a:extLst>
          </p:cNvPr>
          <p:cNvSpPr/>
          <p:nvPr/>
        </p:nvSpPr>
        <p:spPr>
          <a:xfrm>
            <a:off x="2066011" y="1058167"/>
            <a:ext cx="960940" cy="981906"/>
          </a:xfrm>
          <a:prstGeom prst="rect">
            <a:avLst/>
          </a:prstGeom>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Logic</a:t>
            </a:r>
          </a:p>
        </p:txBody>
      </p:sp>
      <p:sp>
        <p:nvSpPr>
          <p:cNvPr id="6" name="Rectangle 5">
            <a:extLst>
              <a:ext uri="{FF2B5EF4-FFF2-40B4-BE49-F238E27FC236}">
                <a16:creationId xmlns:a16="http://schemas.microsoft.com/office/drawing/2014/main" id="{A0E714F9-8264-31E1-294B-BECC05D9AF1E}"/>
              </a:ext>
            </a:extLst>
          </p:cNvPr>
          <p:cNvSpPr/>
          <p:nvPr/>
        </p:nvSpPr>
        <p:spPr>
          <a:xfrm>
            <a:off x="5869890" y="1116561"/>
            <a:ext cx="4785148" cy="3602354"/>
          </a:xfrm>
          <a:prstGeom prst="rect">
            <a:avLst/>
          </a:prstGeom>
          <a:solidFill>
            <a:srgbClr val="156082">
              <a:alpha val="3019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7" name="Graphic 6" descr="User with solid fill">
            <a:extLst>
              <a:ext uri="{FF2B5EF4-FFF2-40B4-BE49-F238E27FC236}">
                <a16:creationId xmlns:a16="http://schemas.microsoft.com/office/drawing/2014/main" id="{7DEA6B9D-8BB0-C789-1FDB-CCBD4EF959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49" y="1868734"/>
            <a:ext cx="640286" cy="640286"/>
          </a:xfrm>
          <a:prstGeom prst="rect">
            <a:avLst/>
          </a:prstGeom>
        </p:spPr>
      </p:pic>
      <p:pic>
        <p:nvPicPr>
          <p:cNvPr id="8" name="Graphic 7" descr="Web design with solid fill">
            <a:extLst>
              <a:ext uri="{FF2B5EF4-FFF2-40B4-BE49-F238E27FC236}">
                <a16:creationId xmlns:a16="http://schemas.microsoft.com/office/drawing/2014/main" id="{B340DA18-8BEC-BA09-2A12-1026B02F1E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3478" y="1458739"/>
            <a:ext cx="593235" cy="593235"/>
          </a:xfrm>
          <a:prstGeom prst="rect">
            <a:avLst/>
          </a:prstGeom>
        </p:spPr>
      </p:pic>
      <p:pic>
        <p:nvPicPr>
          <p:cNvPr id="9" name="Graphic 8" descr="Smart Phone with solid fill">
            <a:extLst>
              <a:ext uri="{FF2B5EF4-FFF2-40B4-BE49-F238E27FC236}">
                <a16:creationId xmlns:a16="http://schemas.microsoft.com/office/drawing/2014/main" id="{16C8921C-A5C0-FAF8-B0C4-1D697B226BB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8209" y="2051462"/>
            <a:ext cx="466917" cy="466917"/>
          </a:xfrm>
          <a:prstGeom prst="rect">
            <a:avLst/>
          </a:prstGeom>
        </p:spPr>
      </p:pic>
      <p:sp>
        <p:nvSpPr>
          <p:cNvPr id="10" name="Rectangle 9">
            <a:extLst>
              <a:ext uri="{FF2B5EF4-FFF2-40B4-BE49-F238E27FC236}">
                <a16:creationId xmlns:a16="http://schemas.microsoft.com/office/drawing/2014/main" id="{78050918-2756-158C-7509-0CEC85B6F978}"/>
              </a:ext>
            </a:extLst>
          </p:cNvPr>
          <p:cNvSpPr/>
          <p:nvPr/>
        </p:nvSpPr>
        <p:spPr>
          <a:xfrm>
            <a:off x="11029690" y="1409508"/>
            <a:ext cx="960940" cy="981906"/>
          </a:xfrm>
          <a:prstGeom prst="rect">
            <a:avLst/>
          </a:prstGeom>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Transaction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Analytical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Data Store</a:t>
            </a:r>
          </a:p>
        </p:txBody>
      </p:sp>
      <p:sp>
        <p:nvSpPr>
          <p:cNvPr id="11" name="Rectangle 10">
            <a:extLst>
              <a:ext uri="{FF2B5EF4-FFF2-40B4-BE49-F238E27FC236}">
                <a16:creationId xmlns:a16="http://schemas.microsoft.com/office/drawing/2014/main" id="{E2BDFF0B-F82B-F576-80A6-66C674A8C5A8}"/>
              </a:ext>
            </a:extLst>
          </p:cNvPr>
          <p:cNvSpPr/>
          <p:nvPr/>
        </p:nvSpPr>
        <p:spPr>
          <a:xfrm>
            <a:off x="6222283" y="1441626"/>
            <a:ext cx="260606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Configuration Data</a:t>
            </a:r>
          </a:p>
        </p:txBody>
      </p:sp>
      <p:sp>
        <p:nvSpPr>
          <p:cNvPr id="12" name="Rectangle 11">
            <a:extLst>
              <a:ext uri="{FF2B5EF4-FFF2-40B4-BE49-F238E27FC236}">
                <a16:creationId xmlns:a16="http://schemas.microsoft.com/office/drawing/2014/main" id="{1599EBE9-BB77-8EDE-D422-4139A37D35E6}"/>
              </a:ext>
            </a:extLst>
          </p:cNvPr>
          <p:cNvSpPr/>
          <p:nvPr/>
        </p:nvSpPr>
        <p:spPr>
          <a:xfrm>
            <a:off x="6222282" y="1935986"/>
            <a:ext cx="260606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Reference Data</a:t>
            </a:r>
          </a:p>
        </p:txBody>
      </p:sp>
      <p:sp>
        <p:nvSpPr>
          <p:cNvPr id="13" name="Rectangle 12">
            <a:extLst>
              <a:ext uri="{FF2B5EF4-FFF2-40B4-BE49-F238E27FC236}">
                <a16:creationId xmlns:a16="http://schemas.microsoft.com/office/drawing/2014/main" id="{F15D947B-7A53-77D1-1AC6-39C0ECEE19B5}"/>
              </a:ext>
            </a:extLst>
          </p:cNvPr>
          <p:cNvSpPr/>
          <p:nvPr/>
        </p:nvSpPr>
        <p:spPr>
          <a:xfrm>
            <a:off x="6234618" y="2614835"/>
            <a:ext cx="2606061" cy="324961"/>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Application Transaction Data</a:t>
            </a:r>
          </a:p>
        </p:txBody>
      </p:sp>
      <p:sp>
        <p:nvSpPr>
          <p:cNvPr id="14" name="Arrow: Left-Right 13">
            <a:extLst>
              <a:ext uri="{FF2B5EF4-FFF2-40B4-BE49-F238E27FC236}">
                <a16:creationId xmlns:a16="http://schemas.microsoft.com/office/drawing/2014/main" id="{AC2F0C92-A7AE-A3BA-79A5-827E2E51FC02}"/>
              </a:ext>
            </a:extLst>
          </p:cNvPr>
          <p:cNvSpPr/>
          <p:nvPr/>
        </p:nvSpPr>
        <p:spPr>
          <a:xfrm>
            <a:off x="1723658" y="2156823"/>
            <a:ext cx="244449" cy="12469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5" name="Arrow: Left-Right 14">
            <a:extLst>
              <a:ext uri="{FF2B5EF4-FFF2-40B4-BE49-F238E27FC236}">
                <a16:creationId xmlns:a16="http://schemas.microsoft.com/office/drawing/2014/main" id="{09C5D3CF-1FA7-7106-C2BD-D893C0F3F28F}"/>
              </a:ext>
            </a:extLst>
          </p:cNvPr>
          <p:cNvSpPr/>
          <p:nvPr/>
        </p:nvSpPr>
        <p:spPr>
          <a:xfrm>
            <a:off x="739794" y="2138068"/>
            <a:ext cx="252377" cy="140549"/>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6" name="Arrow: Left-Right 15">
            <a:extLst>
              <a:ext uri="{FF2B5EF4-FFF2-40B4-BE49-F238E27FC236}">
                <a16:creationId xmlns:a16="http://schemas.microsoft.com/office/drawing/2014/main" id="{7B821BE3-7142-A69E-3F00-AD046F49179B}"/>
              </a:ext>
            </a:extLst>
          </p:cNvPr>
          <p:cNvSpPr/>
          <p:nvPr/>
        </p:nvSpPr>
        <p:spPr>
          <a:xfrm>
            <a:off x="3148537" y="1506926"/>
            <a:ext cx="2656443" cy="141631"/>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7" name="Arrow: Right 16">
            <a:extLst>
              <a:ext uri="{FF2B5EF4-FFF2-40B4-BE49-F238E27FC236}">
                <a16:creationId xmlns:a16="http://schemas.microsoft.com/office/drawing/2014/main" id="{9858F3F1-3FBF-3148-20B1-ACC5DEF3D7CE}"/>
              </a:ext>
            </a:extLst>
          </p:cNvPr>
          <p:cNvSpPr/>
          <p:nvPr/>
        </p:nvSpPr>
        <p:spPr>
          <a:xfrm rot="8101255" flipV="1">
            <a:off x="4732014" y="2636312"/>
            <a:ext cx="1515384" cy="150954"/>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8" name="Rectangle 17">
            <a:extLst>
              <a:ext uri="{FF2B5EF4-FFF2-40B4-BE49-F238E27FC236}">
                <a16:creationId xmlns:a16="http://schemas.microsoft.com/office/drawing/2014/main" id="{5239511D-FF6D-B90F-3616-63D8F5191E87}"/>
              </a:ext>
            </a:extLst>
          </p:cNvPr>
          <p:cNvSpPr/>
          <p:nvPr/>
        </p:nvSpPr>
        <p:spPr>
          <a:xfrm>
            <a:off x="6222282" y="3290310"/>
            <a:ext cx="2606061" cy="3249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Chat History</a:t>
            </a:r>
          </a:p>
        </p:txBody>
      </p:sp>
      <p:sp>
        <p:nvSpPr>
          <p:cNvPr id="19" name="Arrow: Left-Right 18">
            <a:extLst>
              <a:ext uri="{FF2B5EF4-FFF2-40B4-BE49-F238E27FC236}">
                <a16:creationId xmlns:a16="http://schemas.microsoft.com/office/drawing/2014/main" id="{53F19608-F03E-C11E-D42E-701D64B5184A}"/>
              </a:ext>
            </a:extLst>
          </p:cNvPr>
          <p:cNvSpPr/>
          <p:nvPr/>
        </p:nvSpPr>
        <p:spPr>
          <a:xfrm rot="19981322">
            <a:off x="4643990" y="3701748"/>
            <a:ext cx="1547732" cy="169737"/>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0" name="Arrow: Right 19">
            <a:extLst>
              <a:ext uri="{FF2B5EF4-FFF2-40B4-BE49-F238E27FC236}">
                <a16:creationId xmlns:a16="http://schemas.microsoft.com/office/drawing/2014/main" id="{97CCE706-BD73-226D-F437-0D56FAA6F4AD}"/>
              </a:ext>
            </a:extLst>
          </p:cNvPr>
          <p:cNvSpPr/>
          <p:nvPr/>
        </p:nvSpPr>
        <p:spPr>
          <a:xfrm rot="8657011" flipV="1">
            <a:off x="4754649" y="3068678"/>
            <a:ext cx="1527101" cy="149991"/>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1" name="Oval 20">
            <a:extLst>
              <a:ext uri="{FF2B5EF4-FFF2-40B4-BE49-F238E27FC236}">
                <a16:creationId xmlns:a16="http://schemas.microsoft.com/office/drawing/2014/main" id="{640B97C3-C710-D220-8225-134E91A3EEA5}"/>
              </a:ext>
            </a:extLst>
          </p:cNvPr>
          <p:cNvSpPr/>
          <p:nvPr/>
        </p:nvSpPr>
        <p:spPr>
          <a:xfrm>
            <a:off x="5991633" y="2064256"/>
            <a:ext cx="154379" cy="162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2" name="Oval 21">
            <a:extLst>
              <a:ext uri="{FF2B5EF4-FFF2-40B4-BE49-F238E27FC236}">
                <a16:creationId xmlns:a16="http://schemas.microsoft.com/office/drawing/2014/main" id="{2A88A2A2-2F06-3749-422D-ECEA20A9F959}"/>
              </a:ext>
            </a:extLst>
          </p:cNvPr>
          <p:cNvSpPr/>
          <p:nvPr/>
        </p:nvSpPr>
        <p:spPr>
          <a:xfrm>
            <a:off x="6038325" y="2619191"/>
            <a:ext cx="154379" cy="16247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24" name="Straight Connector 23">
            <a:extLst>
              <a:ext uri="{FF2B5EF4-FFF2-40B4-BE49-F238E27FC236}">
                <a16:creationId xmlns:a16="http://schemas.microsoft.com/office/drawing/2014/main" id="{FEDC51A9-51C2-B7FA-454C-9D5A147CBBE5}"/>
              </a:ext>
            </a:extLst>
          </p:cNvPr>
          <p:cNvCxnSpPr>
            <a:cxnSpLocks/>
          </p:cNvCxnSpPr>
          <p:nvPr/>
        </p:nvCxnSpPr>
        <p:spPr>
          <a:xfrm>
            <a:off x="2001102" y="1058167"/>
            <a:ext cx="0" cy="5512024"/>
          </a:xfrm>
          <a:prstGeom prst="line">
            <a:avLst/>
          </a:prstGeom>
        </p:spPr>
        <p:style>
          <a:lnRef idx="2">
            <a:schemeClr val="accent1"/>
          </a:lnRef>
          <a:fillRef idx="0">
            <a:schemeClr val="accent1"/>
          </a:fillRef>
          <a:effectRef idx="1">
            <a:schemeClr val="accent1"/>
          </a:effectRef>
          <a:fontRef idx="minor">
            <a:schemeClr val="tx1"/>
          </a:fontRef>
        </p:style>
      </p:cxnSp>
      <p:sp>
        <p:nvSpPr>
          <p:cNvPr id="25" name="Arrow: Right 24">
            <a:extLst>
              <a:ext uri="{FF2B5EF4-FFF2-40B4-BE49-F238E27FC236}">
                <a16:creationId xmlns:a16="http://schemas.microsoft.com/office/drawing/2014/main" id="{A184168F-ED5D-3DDB-7306-4B38EC3C7BFD}"/>
              </a:ext>
            </a:extLst>
          </p:cNvPr>
          <p:cNvSpPr/>
          <p:nvPr/>
        </p:nvSpPr>
        <p:spPr>
          <a:xfrm>
            <a:off x="10680196" y="1524124"/>
            <a:ext cx="290551" cy="124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7" name="Arrow: Left-Right 26">
            <a:extLst>
              <a:ext uri="{FF2B5EF4-FFF2-40B4-BE49-F238E27FC236}">
                <a16:creationId xmlns:a16="http://schemas.microsoft.com/office/drawing/2014/main" id="{CDD40DA5-A379-BBB4-C1B5-FC90EEDC9E90}"/>
              </a:ext>
            </a:extLst>
          </p:cNvPr>
          <p:cNvSpPr/>
          <p:nvPr/>
        </p:nvSpPr>
        <p:spPr>
          <a:xfrm>
            <a:off x="4686409" y="6310487"/>
            <a:ext cx="1629556" cy="169178"/>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28" name="Picture 27">
            <a:extLst>
              <a:ext uri="{FF2B5EF4-FFF2-40B4-BE49-F238E27FC236}">
                <a16:creationId xmlns:a16="http://schemas.microsoft.com/office/drawing/2014/main" id="{C1B63285-DC61-DDAB-8F24-08B480CDF4D1}"/>
              </a:ext>
            </a:extLst>
          </p:cNvPr>
          <p:cNvPicPr>
            <a:picLocks noChangeAspect="1"/>
          </p:cNvPicPr>
          <p:nvPr/>
        </p:nvPicPr>
        <p:blipFill>
          <a:blip r:embed="rId9"/>
          <a:stretch>
            <a:fillRect/>
          </a:stretch>
        </p:blipFill>
        <p:spPr>
          <a:xfrm>
            <a:off x="8656433" y="1443801"/>
            <a:ext cx="277285" cy="320610"/>
          </a:xfrm>
          <a:prstGeom prst="rect">
            <a:avLst/>
          </a:prstGeom>
        </p:spPr>
      </p:pic>
      <p:sp>
        <p:nvSpPr>
          <p:cNvPr id="31" name="Rectangle: Rounded Corners 30">
            <a:extLst>
              <a:ext uri="{FF2B5EF4-FFF2-40B4-BE49-F238E27FC236}">
                <a16:creationId xmlns:a16="http://schemas.microsoft.com/office/drawing/2014/main" id="{E5175C70-28C3-BFB5-6905-266B9BABFF91}"/>
              </a:ext>
            </a:extLst>
          </p:cNvPr>
          <p:cNvSpPr/>
          <p:nvPr/>
        </p:nvSpPr>
        <p:spPr>
          <a:xfrm>
            <a:off x="2211757" y="2666639"/>
            <a:ext cx="2369633" cy="294362"/>
          </a:xfrm>
          <a:prstGeom prst="roundRect">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t>Using Conversation Context</a:t>
            </a:r>
          </a:p>
        </p:txBody>
      </p:sp>
      <p:sp>
        <p:nvSpPr>
          <p:cNvPr id="32" name="Rectangle: Rounded Corners 31">
            <a:extLst>
              <a:ext uri="{FF2B5EF4-FFF2-40B4-BE49-F238E27FC236}">
                <a16:creationId xmlns:a16="http://schemas.microsoft.com/office/drawing/2014/main" id="{3D9D0934-4C92-DC3C-5D11-075B29D3899B}"/>
              </a:ext>
            </a:extLst>
          </p:cNvPr>
          <p:cNvSpPr/>
          <p:nvPr/>
        </p:nvSpPr>
        <p:spPr>
          <a:xfrm>
            <a:off x="2762922" y="3093109"/>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Get Reference Data</a:t>
            </a:r>
          </a:p>
        </p:txBody>
      </p:sp>
      <p:sp>
        <p:nvSpPr>
          <p:cNvPr id="33" name="Rectangle: Rounded Corners 32">
            <a:extLst>
              <a:ext uri="{FF2B5EF4-FFF2-40B4-BE49-F238E27FC236}">
                <a16:creationId xmlns:a16="http://schemas.microsoft.com/office/drawing/2014/main" id="{7132DE5E-925C-9FD8-8905-A64FA51440F0}"/>
              </a:ext>
            </a:extLst>
          </p:cNvPr>
          <p:cNvSpPr/>
          <p:nvPr/>
        </p:nvSpPr>
        <p:spPr>
          <a:xfrm>
            <a:off x="2748487" y="3460353"/>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Get Transaction Data</a:t>
            </a:r>
          </a:p>
        </p:txBody>
      </p:sp>
      <p:sp>
        <p:nvSpPr>
          <p:cNvPr id="34" name="Rectangle: Rounded Corners 33">
            <a:extLst>
              <a:ext uri="{FF2B5EF4-FFF2-40B4-BE49-F238E27FC236}">
                <a16:creationId xmlns:a16="http://schemas.microsoft.com/office/drawing/2014/main" id="{D74F788C-5B1F-F2BB-B4A6-4E30F12B671B}"/>
              </a:ext>
            </a:extLst>
          </p:cNvPr>
          <p:cNvSpPr/>
          <p:nvPr/>
        </p:nvSpPr>
        <p:spPr>
          <a:xfrm>
            <a:off x="3028269" y="6086379"/>
            <a:ext cx="1553121" cy="39328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Generative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conversation turns</a:t>
            </a:r>
          </a:p>
        </p:txBody>
      </p:sp>
      <p:sp>
        <p:nvSpPr>
          <p:cNvPr id="35" name="Rectangle: Rounded Corners 34">
            <a:extLst>
              <a:ext uri="{FF2B5EF4-FFF2-40B4-BE49-F238E27FC236}">
                <a16:creationId xmlns:a16="http://schemas.microsoft.com/office/drawing/2014/main" id="{B93FD52B-4D13-B757-9329-1E0867D53E54}"/>
              </a:ext>
            </a:extLst>
          </p:cNvPr>
          <p:cNvSpPr/>
          <p:nvPr/>
        </p:nvSpPr>
        <p:spPr>
          <a:xfrm>
            <a:off x="2249782" y="3961653"/>
            <a:ext cx="2369633" cy="47503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Store Conversation Turns and manage conversation context</a:t>
            </a:r>
          </a:p>
        </p:txBody>
      </p:sp>
      <p:sp>
        <p:nvSpPr>
          <p:cNvPr id="36" name="Rectangle 35">
            <a:extLst>
              <a:ext uri="{FF2B5EF4-FFF2-40B4-BE49-F238E27FC236}">
                <a16:creationId xmlns:a16="http://schemas.microsoft.com/office/drawing/2014/main" id="{639296E1-9026-A1E0-CA64-F35BF8F9A594}"/>
              </a:ext>
            </a:extLst>
          </p:cNvPr>
          <p:cNvSpPr/>
          <p:nvPr/>
        </p:nvSpPr>
        <p:spPr>
          <a:xfrm>
            <a:off x="11040150" y="2749337"/>
            <a:ext cx="960940" cy="981906"/>
          </a:xfrm>
          <a:prstGeom prst="rect">
            <a:avLst/>
          </a:prstGeom>
          <a:solidFill>
            <a:srgbClr val="13501B"/>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Chat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Analytical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Data Store</a:t>
            </a:r>
          </a:p>
        </p:txBody>
      </p:sp>
      <p:sp>
        <p:nvSpPr>
          <p:cNvPr id="37" name="Arrow: Right 36">
            <a:extLst>
              <a:ext uri="{FF2B5EF4-FFF2-40B4-BE49-F238E27FC236}">
                <a16:creationId xmlns:a16="http://schemas.microsoft.com/office/drawing/2014/main" id="{6C4A3D8F-6909-ED08-83DA-F9AB30B2CDEC}"/>
              </a:ext>
            </a:extLst>
          </p:cNvPr>
          <p:cNvSpPr/>
          <p:nvPr/>
        </p:nvSpPr>
        <p:spPr>
          <a:xfrm>
            <a:off x="10680196" y="3447977"/>
            <a:ext cx="290551" cy="12924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8" name="Rectangle 37">
            <a:extLst>
              <a:ext uri="{FF2B5EF4-FFF2-40B4-BE49-F238E27FC236}">
                <a16:creationId xmlns:a16="http://schemas.microsoft.com/office/drawing/2014/main" id="{6EDF536F-42C9-66B0-8404-4962466B25C3}"/>
              </a:ext>
            </a:extLst>
          </p:cNvPr>
          <p:cNvSpPr/>
          <p:nvPr/>
        </p:nvSpPr>
        <p:spPr>
          <a:xfrm>
            <a:off x="8811576" y="1933981"/>
            <a:ext cx="834511" cy="32496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9" name="Rectangle 38">
            <a:extLst>
              <a:ext uri="{FF2B5EF4-FFF2-40B4-BE49-F238E27FC236}">
                <a16:creationId xmlns:a16="http://schemas.microsoft.com/office/drawing/2014/main" id="{3510E2E0-AFC3-AC6A-BC06-9A5E571CC5DB}"/>
              </a:ext>
            </a:extLst>
          </p:cNvPr>
          <p:cNvSpPr/>
          <p:nvPr/>
        </p:nvSpPr>
        <p:spPr>
          <a:xfrm>
            <a:off x="8823913" y="2614497"/>
            <a:ext cx="838892" cy="323294"/>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40" name="Rectangle 39">
            <a:extLst>
              <a:ext uri="{FF2B5EF4-FFF2-40B4-BE49-F238E27FC236}">
                <a16:creationId xmlns:a16="http://schemas.microsoft.com/office/drawing/2014/main" id="{4942AD66-A74B-460D-C875-83627F63039D}"/>
              </a:ext>
            </a:extLst>
          </p:cNvPr>
          <p:cNvSpPr/>
          <p:nvPr/>
        </p:nvSpPr>
        <p:spPr>
          <a:xfrm>
            <a:off x="8811577" y="3295339"/>
            <a:ext cx="838892" cy="324961"/>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41" name="Picture 40">
            <a:extLst>
              <a:ext uri="{FF2B5EF4-FFF2-40B4-BE49-F238E27FC236}">
                <a16:creationId xmlns:a16="http://schemas.microsoft.com/office/drawing/2014/main" id="{C9E65A4C-376F-5D68-A113-8CB6C378F657}"/>
              </a:ext>
            </a:extLst>
          </p:cNvPr>
          <p:cNvPicPr>
            <a:picLocks noChangeAspect="1"/>
          </p:cNvPicPr>
          <p:nvPr/>
        </p:nvPicPr>
        <p:blipFill>
          <a:blip r:embed="rId9"/>
          <a:stretch>
            <a:fillRect/>
          </a:stretch>
        </p:blipFill>
        <p:spPr>
          <a:xfrm>
            <a:off x="8672158" y="1935647"/>
            <a:ext cx="277285" cy="320610"/>
          </a:xfrm>
          <a:prstGeom prst="rect">
            <a:avLst/>
          </a:prstGeom>
        </p:spPr>
      </p:pic>
      <p:pic>
        <p:nvPicPr>
          <p:cNvPr id="42" name="Picture 41">
            <a:extLst>
              <a:ext uri="{FF2B5EF4-FFF2-40B4-BE49-F238E27FC236}">
                <a16:creationId xmlns:a16="http://schemas.microsoft.com/office/drawing/2014/main" id="{66EC8B44-821A-D4D7-BCE2-A24B275E7121}"/>
              </a:ext>
            </a:extLst>
          </p:cNvPr>
          <p:cNvPicPr>
            <a:picLocks noChangeAspect="1"/>
          </p:cNvPicPr>
          <p:nvPr/>
        </p:nvPicPr>
        <p:blipFill>
          <a:blip r:embed="rId9"/>
          <a:stretch>
            <a:fillRect/>
          </a:stretch>
        </p:blipFill>
        <p:spPr>
          <a:xfrm>
            <a:off x="8688875" y="2619186"/>
            <a:ext cx="277285" cy="320610"/>
          </a:xfrm>
          <a:prstGeom prst="rect">
            <a:avLst/>
          </a:prstGeom>
        </p:spPr>
      </p:pic>
      <p:pic>
        <p:nvPicPr>
          <p:cNvPr id="43" name="Picture 42">
            <a:extLst>
              <a:ext uri="{FF2B5EF4-FFF2-40B4-BE49-F238E27FC236}">
                <a16:creationId xmlns:a16="http://schemas.microsoft.com/office/drawing/2014/main" id="{09A27A6B-59A1-06FC-DDB9-B5F528F6841F}"/>
              </a:ext>
            </a:extLst>
          </p:cNvPr>
          <p:cNvPicPr>
            <a:picLocks noChangeAspect="1"/>
          </p:cNvPicPr>
          <p:nvPr/>
        </p:nvPicPr>
        <p:blipFill>
          <a:blip r:embed="rId9"/>
          <a:stretch>
            <a:fillRect/>
          </a:stretch>
        </p:blipFill>
        <p:spPr>
          <a:xfrm>
            <a:off x="8678148" y="3297252"/>
            <a:ext cx="277285" cy="320610"/>
          </a:xfrm>
          <a:prstGeom prst="rect">
            <a:avLst/>
          </a:prstGeom>
        </p:spPr>
      </p:pic>
      <p:pic>
        <p:nvPicPr>
          <p:cNvPr id="44" name="Picture 43">
            <a:extLst>
              <a:ext uri="{FF2B5EF4-FFF2-40B4-BE49-F238E27FC236}">
                <a16:creationId xmlns:a16="http://schemas.microsoft.com/office/drawing/2014/main" id="{B1D95134-C10E-6F1F-E0F7-BC19A3BE6E2C}"/>
              </a:ext>
            </a:extLst>
          </p:cNvPr>
          <p:cNvPicPr>
            <a:picLocks noChangeAspect="1"/>
          </p:cNvPicPr>
          <p:nvPr/>
        </p:nvPicPr>
        <p:blipFill>
          <a:blip r:embed="rId10"/>
          <a:stretch>
            <a:fillRect/>
          </a:stretch>
        </p:blipFill>
        <p:spPr>
          <a:xfrm>
            <a:off x="9447895" y="1862306"/>
            <a:ext cx="349948" cy="393151"/>
          </a:xfrm>
          <a:prstGeom prst="rect">
            <a:avLst/>
          </a:prstGeom>
        </p:spPr>
      </p:pic>
      <p:pic>
        <p:nvPicPr>
          <p:cNvPr id="45" name="Picture 44">
            <a:extLst>
              <a:ext uri="{FF2B5EF4-FFF2-40B4-BE49-F238E27FC236}">
                <a16:creationId xmlns:a16="http://schemas.microsoft.com/office/drawing/2014/main" id="{8BB80976-4250-5E1F-8B88-5D15C802BBF0}"/>
              </a:ext>
            </a:extLst>
          </p:cNvPr>
          <p:cNvPicPr>
            <a:picLocks noChangeAspect="1"/>
          </p:cNvPicPr>
          <p:nvPr/>
        </p:nvPicPr>
        <p:blipFill>
          <a:blip r:embed="rId10"/>
          <a:stretch>
            <a:fillRect/>
          </a:stretch>
        </p:blipFill>
        <p:spPr>
          <a:xfrm>
            <a:off x="9447895" y="2538608"/>
            <a:ext cx="349948" cy="393151"/>
          </a:xfrm>
          <a:prstGeom prst="rect">
            <a:avLst/>
          </a:prstGeom>
        </p:spPr>
      </p:pic>
      <p:pic>
        <p:nvPicPr>
          <p:cNvPr id="46" name="Picture 45">
            <a:extLst>
              <a:ext uri="{FF2B5EF4-FFF2-40B4-BE49-F238E27FC236}">
                <a16:creationId xmlns:a16="http://schemas.microsoft.com/office/drawing/2014/main" id="{8C5561A6-FA5B-75BD-C25A-4068307BFDF8}"/>
              </a:ext>
            </a:extLst>
          </p:cNvPr>
          <p:cNvPicPr>
            <a:picLocks noChangeAspect="1"/>
          </p:cNvPicPr>
          <p:nvPr/>
        </p:nvPicPr>
        <p:blipFill>
          <a:blip r:embed="rId10"/>
          <a:stretch>
            <a:fillRect/>
          </a:stretch>
        </p:blipFill>
        <p:spPr>
          <a:xfrm>
            <a:off x="9425515" y="3231152"/>
            <a:ext cx="349948" cy="393151"/>
          </a:xfrm>
          <a:prstGeom prst="rect">
            <a:avLst/>
          </a:prstGeom>
        </p:spPr>
      </p:pic>
      <p:cxnSp>
        <p:nvCxnSpPr>
          <p:cNvPr id="47" name="Connector: Elbow 46">
            <a:extLst>
              <a:ext uri="{FF2B5EF4-FFF2-40B4-BE49-F238E27FC236}">
                <a16:creationId xmlns:a16="http://schemas.microsoft.com/office/drawing/2014/main" id="{1137864C-66A8-64DD-250F-F79BD373B4F9}"/>
              </a:ext>
            </a:extLst>
          </p:cNvPr>
          <p:cNvCxnSpPr>
            <a:cxnSpLocks/>
            <a:endCxn id="49" idx="2"/>
          </p:cNvCxnSpPr>
          <p:nvPr/>
        </p:nvCxnSpPr>
        <p:spPr>
          <a:xfrm rot="5400000" flipH="1" flipV="1">
            <a:off x="9068357" y="3097542"/>
            <a:ext cx="346048" cy="2165"/>
          </a:xfrm>
          <a:prstGeom prst="bent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pic>
        <p:nvPicPr>
          <p:cNvPr id="48" name="Graphic 47" descr="Badge Follow with solid fill">
            <a:extLst>
              <a:ext uri="{FF2B5EF4-FFF2-40B4-BE49-F238E27FC236}">
                <a16:creationId xmlns:a16="http://schemas.microsoft.com/office/drawing/2014/main" id="{4BB4B453-A186-71C1-A3A1-4FA2C8150E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69822" y="1938161"/>
            <a:ext cx="320611" cy="320611"/>
          </a:xfrm>
          <a:prstGeom prst="rect">
            <a:avLst/>
          </a:prstGeom>
        </p:spPr>
      </p:pic>
      <p:pic>
        <p:nvPicPr>
          <p:cNvPr id="49" name="Graphic 48" descr="Badge Follow with solid fill">
            <a:extLst>
              <a:ext uri="{FF2B5EF4-FFF2-40B4-BE49-F238E27FC236}">
                <a16:creationId xmlns:a16="http://schemas.microsoft.com/office/drawing/2014/main" id="{D818C27E-A2E4-1D44-E7D8-49DB642037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82158" y="2604989"/>
            <a:ext cx="320611" cy="320611"/>
          </a:xfrm>
          <a:prstGeom prst="rect">
            <a:avLst/>
          </a:prstGeom>
        </p:spPr>
      </p:pic>
      <p:pic>
        <p:nvPicPr>
          <p:cNvPr id="50" name="Graphic 49" descr="Badge Follow with solid fill">
            <a:extLst>
              <a:ext uri="{FF2B5EF4-FFF2-40B4-BE49-F238E27FC236}">
                <a16:creationId xmlns:a16="http://schemas.microsoft.com/office/drawing/2014/main" id="{675B009A-50EA-548F-DAAD-295A06FE6C7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79994" y="3297252"/>
            <a:ext cx="320611" cy="320611"/>
          </a:xfrm>
          <a:prstGeom prst="rect">
            <a:avLst/>
          </a:prstGeom>
        </p:spPr>
      </p:pic>
      <p:sp>
        <p:nvSpPr>
          <p:cNvPr id="53" name="TextBox 52">
            <a:extLst>
              <a:ext uri="{FF2B5EF4-FFF2-40B4-BE49-F238E27FC236}">
                <a16:creationId xmlns:a16="http://schemas.microsoft.com/office/drawing/2014/main" id="{A0B895F3-7659-D9A5-7A13-20EB1EEB8828}"/>
              </a:ext>
            </a:extLst>
          </p:cNvPr>
          <p:cNvSpPr txBox="1"/>
          <p:nvPr/>
        </p:nvSpPr>
        <p:spPr>
          <a:xfrm rot="18919774">
            <a:off x="5181187" y="2272273"/>
            <a:ext cx="97271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 / key</a:t>
            </a:r>
          </a:p>
        </p:txBody>
      </p:sp>
      <p:sp>
        <p:nvSpPr>
          <p:cNvPr id="54" name="TextBox 53">
            <a:extLst>
              <a:ext uri="{FF2B5EF4-FFF2-40B4-BE49-F238E27FC236}">
                <a16:creationId xmlns:a16="http://schemas.microsoft.com/office/drawing/2014/main" id="{D07793F5-1965-3C57-0B78-5B228F675A49}"/>
              </a:ext>
            </a:extLst>
          </p:cNvPr>
          <p:cNvSpPr txBox="1"/>
          <p:nvPr/>
        </p:nvSpPr>
        <p:spPr>
          <a:xfrm rot="19320982">
            <a:off x="5281369" y="2784010"/>
            <a:ext cx="790126"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 / Key</a:t>
            </a:r>
          </a:p>
        </p:txBody>
      </p:sp>
      <p:cxnSp>
        <p:nvCxnSpPr>
          <p:cNvPr id="55" name="Connector: Elbow 54">
            <a:extLst>
              <a:ext uri="{FF2B5EF4-FFF2-40B4-BE49-F238E27FC236}">
                <a16:creationId xmlns:a16="http://schemas.microsoft.com/office/drawing/2014/main" id="{15F5CC66-3B5E-798E-1CDA-295F4C937B41}"/>
              </a:ext>
            </a:extLst>
          </p:cNvPr>
          <p:cNvCxnSpPr>
            <a:cxnSpLocks/>
          </p:cNvCxnSpPr>
          <p:nvPr/>
        </p:nvCxnSpPr>
        <p:spPr>
          <a:xfrm rot="16200000" flipV="1">
            <a:off x="9052064" y="2414318"/>
            <a:ext cx="363332" cy="13136"/>
          </a:xfrm>
          <a:prstGeom prst="bent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7" name="Rectangle: Rounded Corners 56">
            <a:extLst>
              <a:ext uri="{FF2B5EF4-FFF2-40B4-BE49-F238E27FC236}">
                <a16:creationId xmlns:a16="http://schemas.microsoft.com/office/drawing/2014/main" id="{4982F52D-B50A-DF92-6CEC-EDB81769CC43}"/>
              </a:ext>
            </a:extLst>
          </p:cNvPr>
          <p:cNvSpPr/>
          <p:nvPr/>
        </p:nvSpPr>
        <p:spPr>
          <a:xfrm>
            <a:off x="2265930" y="4579558"/>
            <a:ext cx="2369633" cy="475036"/>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Sematic Cache</a:t>
            </a:r>
          </a:p>
        </p:txBody>
      </p:sp>
      <p:sp>
        <p:nvSpPr>
          <p:cNvPr id="58" name="Arrow: Left-Right 57">
            <a:extLst>
              <a:ext uri="{FF2B5EF4-FFF2-40B4-BE49-F238E27FC236}">
                <a16:creationId xmlns:a16="http://schemas.microsoft.com/office/drawing/2014/main" id="{04F74883-D612-4A36-9DED-266378602F48}"/>
              </a:ext>
            </a:extLst>
          </p:cNvPr>
          <p:cNvSpPr/>
          <p:nvPr/>
        </p:nvSpPr>
        <p:spPr>
          <a:xfrm rot="19086278">
            <a:off x="4556346" y="4107185"/>
            <a:ext cx="1779981" cy="169737"/>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9" name="TextBox 58">
            <a:extLst>
              <a:ext uri="{FF2B5EF4-FFF2-40B4-BE49-F238E27FC236}">
                <a16:creationId xmlns:a16="http://schemas.microsoft.com/office/drawing/2014/main" id="{4844A184-E220-B254-766D-9AF186B86271}"/>
              </a:ext>
            </a:extLst>
          </p:cNvPr>
          <p:cNvSpPr txBox="1"/>
          <p:nvPr/>
        </p:nvSpPr>
        <p:spPr>
          <a:xfrm rot="19320982">
            <a:off x="5167423" y="3882981"/>
            <a:ext cx="57047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a:t>
            </a:r>
          </a:p>
        </p:txBody>
      </p:sp>
      <p:sp>
        <p:nvSpPr>
          <p:cNvPr id="60" name="Rectangle: Rounded Corners 59">
            <a:extLst>
              <a:ext uri="{FF2B5EF4-FFF2-40B4-BE49-F238E27FC236}">
                <a16:creationId xmlns:a16="http://schemas.microsoft.com/office/drawing/2014/main" id="{A2F5BE75-EB45-6E19-28C3-C0EB09A523B5}"/>
              </a:ext>
            </a:extLst>
          </p:cNvPr>
          <p:cNvSpPr/>
          <p:nvPr/>
        </p:nvSpPr>
        <p:spPr>
          <a:xfrm>
            <a:off x="2657081" y="5212810"/>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Get Knowledge Data</a:t>
            </a:r>
          </a:p>
        </p:txBody>
      </p:sp>
      <p:sp>
        <p:nvSpPr>
          <p:cNvPr id="61" name="Rectangle 60">
            <a:extLst>
              <a:ext uri="{FF2B5EF4-FFF2-40B4-BE49-F238E27FC236}">
                <a16:creationId xmlns:a16="http://schemas.microsoft.com/office/drawing/2014/main" id="{6B2C4CE8-A502-FE73-BC93-E09A3FDAB609}"/>
              </a:ext>
            </a:extLst>
          </p:cNvPr>
          <p:cNvSpPr/>
          <p:nvPr/>
        </p:nvSpPr>
        <p:spPr>
          <a:xfrm>
            <a:off x="6237634" y="4055599"/>
            <a:ext cx="2606061" cy="324961"/>
          </a:xfrm>
          <a:prstGeom prst="rect">
            <a:avLst/>
          </a:prstGeom>
          <a:solidFill>
            <a:srgbClr val="C983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Aptos" panose="02110004020202020204"/>
                <a:ea typeface="+mn-ea"/>
                <a:cs typeface="+mn-cs"/>
              </a:rPr>
              <a:t>Knowledge Base</a:t>
            </a:r>
          </a:p>
        </p:txBody>
      </p:sp>
      <p:sp>
        <p:nvSpPr>
          <p:cNvPr id="62" name="Rectangle 61">
            <a:extLst>
              <a:ext uri="{FF2B5EF4-FFF2-40B4-BE49-F238E27FC236}">
                <a16:creationId xmlns:a16="http://schemas.microsoft.com/office/drawing/2014/main" id="{0278B8FC-EEE3-44A2-1636-0CAE0A413578}"/>
              </a:ext>
            </a:extLst>
          </p:cNvPr>
          <p:cNvSpPr/>
          <p:nvPr/>
        </p:nvSpPr>
        <p:spPr>
          <a:xfrm>
            <a:off x="8826929" y="4060628"/>
            <a:ext cx="838892" cy="324961"/>
          </a:xfrm>
          <a:prstGeom prst="rect">
            <a:avLst/>
          </a:prstGeom>
          <a:solidFill>
            <a:srgbClr val="C983C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63" name="Picture 62">
            <a:extLst>
              <a:ext uri="{FF2B5EF4-FFF2-40B4-BE49-F238E27FC236}">
                <a16:creationId xmlns:a16="http://schemas.microsoft.com/office/drawing/2014/main" id="{008B7E40-84FD-552C-3A06-51D550274139}"/>
              </a:ext>
            </a:extLst>
          </p:cNvPr>
          <p:cNvPicPr>
            <a:picLocks noChangeAspect="1"/>
          </p:cNvPicPr>
          <p:nvPr/>
        </p:nvPicPr>
        <p:blipFill>
          <a:blip r:embed="rId9"/>
          <a:stretch>
            <a:fillRect/>
          </a:stretch>
        </p:blipFill>
        <p:spPr>
          <a:xfrm>
            <a:off x="8693500" y="4062541"/>
            <a:ext cx="277285" cy="320610"/>
          </a:xfrm>
          <a:prstGeom prst="rect">
            <a:avLst/>
          </a:prstGeom>
        </p:spPr>
      </p:pic>
      <p:pic>
        <p:nvPicPr>
          <p:cNvPr id="64" name="Picture 63">
            <a:extLst>
              <a:ext uri="{FF2B5EF4-FFF2-40B4-BE49-F238E27FC236}">
                <a16:creationId xmlns:a16="http://schemas.microsoft.com/office/drawing/2014/main" id="{9E7D3A09-8C3B-5E36-BED2-1328B638E811}"/>
              </a:ext>
            </a:extLst>
          </p:cNvPr>
          <p:cNvPicPr>
            <a:picLocks noChangeAspect="1"/>
          </p:cNvPicPr>
          <p:nvPr/>
        </p:nvPicPr>
        <p:blipFill>
          <a:blip r:embed="rId10"/>
          <a:stretch>
            <a:fillRect/>
          </a:stretch>
        </p:blipFill>
        <p:spPr>
          <a:xfrm>
            <a:off x="9440867" y="3996441"/>
            <a:ext cx="349948" cy="393151"/>
          </a:xfrm>
          <a:prstGeom prst="rect">
            <a:avLst/>
          </a:prstGeom>
        </p:spPr>
      </p:pic>
      <p:pic>
        <p:nvPicPr>
          <p:cNvPr id="65" name="Graphic 64" descr="Badge Follow with solid fill">
            <a:extLst>
              <a:ext uri="{FF2B5EF4-FFF2-40B4-BE49-F238E27FC236}">
                <a16:creationId xmlns:a16="http://schemas.microsoft.com/office/drawing/2014/main" id="{5D5B97E8-8A79-E071-DF29-D76A628FD1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95346" y="4062541"/>
            <a:ext cx="320611" cy="320611"/>
          </a:xfrm>
          <a:prstGeom prst="rect">
            <a:avLst/>
          </a:prstGeom>
        </p:spPr>
      </p:pic>
      <p:cxnSp>
        <p:nvCxnSpPr>
          <p:cNvPr id="72" name="Connector: Elbow 71">
            <a:extLst>
              <a:ext uri="{FF2B5EF4-FFF2-40B4-BE49-F238E27FC236}">
                <a16:creationId xmlns:a16="http://schemas.microsoft.com/office/drawing/2014/main" id="{4389B8E9-0520-BF86-397C-4CBA85BB10E8}"/>
              </a:ext>
            </a:extLst>
          </p:cNvPr>
          <p:cNvCxnSpPr>
            <a:cxnSpLocks/>
          </p:cNvCxnSpPr>
          <p:nvPr/>
        </p:nvCxnSpPr>
        <p:spPr>
          <a:xfrm rot="5400000" flipH="1" flipV="1">
            <a:off x="9080629" y="3834248"/>
            <a:ext cx="346048" cy="2165"/>
          </a:xfrm>
          <a:prstGeom prst="bentConnector3">
            <a:avLst>
              <a:gd name="adj1" fmla="val 50000"/>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75" name="Arrow: Right 74">
            <a:extLst>
              <a:ext uri="{FF2B5EF4-FFF2-40B4-BE49-F238E27FC236}">
                <a16:creationId xmlns:a16="http://schemas.microsoft.com/office/drawing/2014/main" id="{3DF8C6B2-32F7-E28D-DD52-909F1FE26937}"/>
              </a:ext>
            </a:extLst>
          </p:cNvPr>
          <p:cNvSpPr/>
          <p:nvPr/>
        </p:nvSpPr>
        <p:spPr>
          <a:xfrm rot="8143011" flipV="1">
            <a:off x="4674325" y="4785812"/>
            <a:ext cx="1636702" cy="160776"/>
          </a:xfrm>
          <a:prstGeom prs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6" name="Oval 75">
            <a:extLst>
              <a:ext uri="{FF2B5EF4-FFF2-40B4-BE49-F238E27FC236}">
                <a16:creationId xmlns:a16="http://schemas.microsoft.com/office/drawing/2014/main" id="{8DAEB1CA-6097-1739-3A35-843DF69F7BD7}"/>
              </a:ext>
            </a:extLst>
          </p:cNvPr>
          <p:cNvSpPr/>
          <p:nvPr/>
        </p:nvSpPr>
        <p:spPr>
          <a:xfrm>
            <a:off x="6021896" y="4170413"/>
            <a:ext cx="154379" cy="162479"/>
          </a:xfrm>
          <a:prstGeom prst="ellipse">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7" name="TextBox 76">
            <a:extLst>
              <a:ext uri="{FF2B5EF4-FFF2-40B4-BE49-F238E27FC236}">
                <a16:creationId xmlns:a16="http://schemas.microsoft.com/office/drawing/2014/main" id="{9445932C-E032-C2E7-5D5A-13569AD4B620}"/>
              </a:ext>
            </a:extLst>
          </p:cNvPr>
          <p:cNvSpPr txBox="1"/>
          <p:nvPr/>
        </p:nvSpPr>
        <p:spPr>
          <a:xfrm rot="18846643">
            <a:off x="5005763" y="4539517"/>
            <a:ext cx="104596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C00000"/>
                </a:solidFill>
                <a:effectLst/>
                <a:uLnTx/>
                <a:uFillTx/>
                <a:latin typeface="Aptos" panose="02110004020202020204"/>
                <a:ea typeface="+mn-ea"/>
                <a:cs typeface="+mn-cs"/>
              </a:rPr>
              <a:t>Vector + full text</a:t>
            </a:r>
          </a:p>
        </p:txBody>
      </p:sp>
      <p:sp>
        <p:nvSpPr>
          <p:cNvPr id="78" name="Arrow: Right 77">
            <a:extLst>
              <a:ext uri="{FF2B5EF4-FFF2-40B4-BE49-F238E27FC236}">
                <a16:creationId xmlns:a16="http://schemas.microsoft.com/office/drawing/2014/main" id="{CCE23100-D611-0F55-A489-865F607F4A92}"/>
              </a:ext>
            </a:extLst>
          </p:cNvPr>
          <p:cNvSpPr/>
          <p:nvPr/>
        </p:nvSpPr>
        <p:spPr>
          <a:xfrm rot="10800000">
            <a:off x="9934237" y="4156230"/>
            <a:ext cx="989217" cy="12443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9" name="Rectangle 78">
            <a:extLst>
              <a:ext uri="{FF2B5EF4-FFF2-40B4-BE49-F238E27FC236}">
                <a16:creationId xmlns:a16="http://schemas.microsoft.com/office/drawing/2014/main" id="{6B3D022E-5BE9-9011-2D49-F322C4C36191}"/>
              </a:ext>
            </a:extLst>
          </p:cNvPr>
          <p:cNvSpPr/>
          <p:nvPr/>
        </p:nvSpPr>
        <p:spPr>
          <a:xfrm>
            <a:off x="11029690" y="4008355"/>
            <a:ext cx="960940" cy="981906"/>
          </a:xfrm>
          <a:prstGeom prst="rect">
            <a:avLst/>
          </a:prstGeom>
          <a:solidFill>
            <a:schemeClr val="accent5">
              <a:lumMod val="75000"/>
            </a:schemeClr>
          </a:solidFill>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Knowledge Ingest</a:t>
            </a:r>
          </a:p>
        </p:txBody>
      </p:sp>
      <p:pic>
        <p:nvPicPr>
          <p:cNvPr id="81" name="Graphic 80" descr="Circles with arrows with solid fill">
            <a:extLst>
              <a:ext uri="{FF2B5EF4-FFF2-40B4-BE49-F238E27FC236}">
                <a16:creationId xmlns:a16="http://schemas.microsoft.com/office/drawing/2014/main" id="{E73A2B71-3666-2ABC-100D-9AFF144D7F0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37119" y="2494136"/>
            <a:ext cx="411699" cy="411699"/>
          </a:xfrm>
          <a:prstGeom prst="rect">
            <a:avLst/>
          </a:prstGeom>
        </p:spPr>
      </p:pic>
      <p:pic>
        <p:nvPicPr>
          <p:cNvPr id="89" name="Graphic 88" descr="Chat with solid fill">
            <a:extLst>
              <a:ext uri="{FF2B5EF4-FFF2-40B4-BE49-F238E27FC236}">
                <a16:creationId xmlns:a16="http://schemas.microsoft.com/office/drawing/2014/main" id="{83F6E392-19F4-1636-18AE-7A4BEF690E0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5" y="2588932"/>
            <a:ext cx="944077" cy="944077"/>
          </a:xfrm>
          <a:prstGeom prst="rect">
            <a:avLst/>
          </a:prstGeom>
        </p:spPr>
      </p:pic>
      <p:sp>
        <p:nvSpPr>
          <p:cNvPr id="94" name="Decagon 93">
            <a:extLst>
              <a:ext uri="{FF2B5EF4-FFF2-40B4-BE49-F238E27FC236}">
                <a16:creationId xmlns:a16="http://schemas.microsoft.com/office/drawing/2014/main" id="{162738EF-6B1C-8343-7CD7-F8F9548C5D79}"/>
              </a:ext>
            </a:extLst>
          </p:cNvPr>
          <p:cNvSpPr/>
          <p:nvPr/>
        </p:nvSpPr>
        <p:spPr>
          <a:xfrm>
            <a:off x="6234618" y="6119844"/>
            <a:ext cx="658154" cy="580292"/>
          </a:xfrm>
          <a:prstGeom prst="decagon">
            <a:avLst/>
          </a:prstGeom>
          <a:gradFill flip="none" rotWithShape="1">
            <a:gsLst>
              <a:gs pos="0">
                <a:srgbClr val="600000"/>
              </a:gs>
              <a:gs pos="100000">
                <a:srgbClr val="C00000"/>
              </a:gs>
            </a:gsLst>
            <a:path path="circle">
              <a:fillToRect l="50000" t="50000" r="50000" b="50000"/>
            </a:path>
            <a:tileRect/>
          </a:gradFill>
          <a:ln>
            <a:solidFill>
              <a:srgbClr val="600000"/>
            </a:solidFill>
          </a:ln>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Aptos" panose="02110004020202020204"/>
                <a:ea typeface="+mn-ea"/>
                <a:cs typeface="+mn-cs"/>
              </a:rPr>
              <a:t>LLM</a:t>
            </a:r>
          </a:p>
        </p:txBody>
      </p:sp>
      <p:sp>
        <p:nvSpPr>
          <p:cNvPr id="3" name="TextBox 2">
            <a:extLst>
              <a:ext uri="{FF2B5EF4-FFF2-40B4-BE49-F238E27FC236}">
                <a16:creationId xmlns:a16="http://schemas.microsoft.com/office/drawing/2014/main" id="{B52910B1-0EF1-CEF6-5787-6079920A121B}"/>
              </a:ext>
            </a:extLst>
          </p:cNvPr>
          <p:cNvSpPr txBox="1"/>
          <p:nvPr/>
        </p:nvSpPr>
        <p:spPr>
          <a:xfrm>
            <a:off x="2077373" y="2208542"/>
            <a:ext cx="3089968"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8DE971">
                    <a:lumMod val="50000"/>
                  </a:srgbClr>
                </a:solidFill>
                <a:effectLst/>
                <a:uLnTx/>
                <a:uFillTx/>
                <a:latin typeface="Aptos" panose="02110004020202020204"/>
                <a:ea typeface="+mn-ea"/>
                <a:cs typeface="+mn-cs"/>
              </a:rPr>
              <a:t>AI Agents</a:t>
            </a:r>
          </a:p>
        </p:txBody>
      </p:sp>
      <p:sp>
        <p:nvSpPr>
          <p:cNvPr id="23" name="TextBox 22">
            <a:extLst>
              <a:ext uri="{FF2B5EF4-FFF2-40B4-BE49-F238E27FC236}">
                <a16:creationId xmlns:a16="http://schemas.microsoft.com/office/drawing/2014/main" id="{AE394DA2-613B-F073-3ED6-7B7FEA89FD07}"/>
              </a:ext>
            </a:extLst>
          </p:cNvPr>
          <p:cNvSpPr txBox="1"/>
          <p:nvPr/>
        </p:nvSpPr>
        <p:spPr>
          <a:xfrm>
            <a:off x="4826410" y="711927"/>
            <a:ext cx="609704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5B4E3"/>
                </a:solidFill>
                <a:effectLst/>
                <a:uLnTx/>
                <a:uFillTx/>
                <a:latin typeface="Aptos" panose="02110004020202020204"/>
                <a:ea typeface="+mn-ea"/>
                <a:cs typeface="+mn-cs"/>
              </a:rPr>
              <a:t>Application Data Store</a:t>
            </a:r>
          </a:p>
        </p:txBody>
      </p:sp>
      <p:pic>
        <p:nvPicPr>
          <p:cNvPr id="2" name="Picture 1" descr="Icon&#10;&#10;Description automatically generated">
            <a:extLst>
              <a:ext uri="{FF2B5EF4-FFF2-40B4-BE49-F238E27FC236}">
                <a16:creationId xmlns:a16="http://schemas.microsoft.com/office/drawing/2014/main" id="{027DB7C7-612E-69CC-171F-8341B07C8AD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1040150" y="5489071"/>
            <a:ext cx="723347" cy="723347"/>
          </a:xfrm>
          <a:prstGeom prst="rect">
            <a:avLst/>
          </a:prstGeom>
        </p:spPr>
      </p:pic>
      <p:sp>
        <p:nvSpPr>
          <p:cNvPr id="26" name="Rectangle: Rounded Corners 25">
            <a:extLst>
              <a:ext uri="{FF2B5EF4-FFF2-40B4-BE49-F238E27FC236}">
                <a16:creationId xmlns:a16="http://schemas.microsoft.com/office/drawing/2014/main" id="{AB402228-F819-BA0E-D138-4206EB2F3D83}"/>
              </a:ext>
            </a:extLst>
          </p:cNvPr>
          <p:cNvSpPr/>
          <p:nvPr/>
        </p:nvSpPr>
        <p:spPr>
          <a:xfrm>
            <a:off x="2732885" y="5652652"/>
            <a:ext cx="2102993" cy="294362"/>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Aptos" panose="02110004020202020204"/>
                <a:ea typeface="+mn-ea"/>
                <a:cs typeface="+mn-cs"/>
              </a:rPr>
              <a:t>Get Analytical Data</a:t>
            </a:r>
          </a:p>
        </p:txBody>
      </p:sp>
      <p:sp>
        <p:nvSpPr>
          <p:cNvPr id="29" name="Arrow: Left-Right 28">
            <a:extLst>
              <a:ext uri="{FF2B5EF4-FFF2-40B4-BE49-F238E27FC236}">
                <a16:creationId xmlns:a16="http://schemas.microsoft.com/office/drawing/2014/main" id="{0AA021C0-2CB2-06F5-F339-89C7B63EBF29}"/>
              </a:ext>
            </a:extLst>
          </p:cNvPr>
          <p:cNvSpPr/>
          <p:nvPr/>
        </p:nvSpPr>
        <p:spPr>
          <a:xfrm>
            <a:off x="4984649" y="5720016"/>
            <a:ext cx="5938805" cy="169737"/>
          </a:xfrm>
          <a:prstGeom prst="leftRightArrow">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177124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270CD-C093-9900-FC55-5D9A00BF7A90}"/>
            </a:ext>
          </a:extLst>
        </p:cNvPr>
        <p:cNvGrpSpPr/>
        <p:nvPr/>
      </p:nvGrpSpPr>
      <p:grpSpPr>
        <a:xfrm>
          <a:off x="0" y="0"/>
          <a:ext cx="0" cy="0"/>
          <a:chOff x="0" y="0"/>
          <a:chExt cx="0" cy="0"/>
        </a:xfrm>
      </p:grpSpPr>
      <p:pic>
        <p:nvPicPr>
          <p:cNvPr id="147" name="Picture 146" descr="Icon&#10;&#10;Description automatically generated">
            <a:extLst>
              <a:ext uri="{FF2B5EF4-FFF2-40B4-BE49-F238E27FC236}">
                <a16:creationId xmlns:a16="http://schemas.microsoft.com/office/drawing/2014/main" id="{5D2418C4-0FCE-70FB-D5DC-7EF6776943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010" y="522258"/>
            <a:ext cx="723347" cy="723347"/>
          </a:xfrm>
          <a:prstGeom prst="rect">
            <a:avLst/>
          </a:prstGeom>
        </p:spPr>
      </p:pic>
      <p:cxnSp>
        <p:nvCxnSpPr>
          <p:cNvPr id="148" name="Straight Connector 147">
            <a:extLst>
              <a:ext uri="{FF2B5EF4-FFF2-40B4-BE49-F238E27FC236}">
                <a16:creationId xmlns:a16="http://schemas.microsoft.com/office/drawing/2014/main" id="{3813DEA9-A532-AFD4-DE2C-998D9EE2B3E3}"/>
              </a:ext>
              <a:ext uri="{C183D7F6-B498-43B3-948B-1728B52AA6E4}">
                <adec:decorative xmlns:adec="http://schemas.microsoft.com/office/drawing/2017/decorative" val="1"/>
              </a:ext>
            </a:extLst>
          </p:cNvPr>
          <p:cNvCxnSpPr>
            <a:cxnSpLocks/>
          </p:cNvCxnSpPr>
          <p:nvPr/>
        </p:nvCxnSpPr>
        <p:spPr>
          <a:xfrm>
            <a:off x="1766258" y="398584"/>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9" name="Title 1">
            <a:extLst>
              <a:ext uri="{FF2B5EF4-FFF2-40B4-BE49-F238E27FC236}">
                <a16:creationId xmlns:a16="http://schemas.microsoft.com/office/drawing/2014/main" id="{651AB39A-7B30-0C09-84D2-37D51FA15715}"/>
              </a:ext>
            </a:extLst>
          </p:cNvPr>
          <p:cNvSpPr txBox="1">
            <a:spLocks/>
          </p:cNvSpPr>
          <p:nvPr/>
        </p:nvSpPr>
        <p:spPr>
          <a:xfrm>
            <a:off x="2027245" y="389856"/>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rgbClr val="225B61"/>
                </a:solidFill>
                <a:effectLst/>
                <a:uLnTx/>
                <a:uFillTx/>
                <a:latin typeface="Segoe Sans Display" panose="020F0302020204030204"/>
                <a:cs typeface="Segoe Sans Display Semibold" pitchFamily="2" charset="0"/>
              </a:rPr>
              <a:t>Microsoft Fabric</a:t>
            </a:r>
          </a:p>
        </p:txBody>
      </p:sp>
      <p:sp>
        <p:nvSpPr>
          <p:cNvPr id="150" name="Text Placeholder 103">
            <a:extLst>
              <a:ext uri="{FF2B5EF4-FFF2-40B4-BE49-F238E27FC236}">
                <a16:creationId xmlns:a16="http://schemas.microsoft.com/office/drawing/2014/main" id="{65A38CCA-04B4-2EA9-41D2-DAFDB0C6484E}"/>
              </a:ext>
            </a:extLst>
          </p:cNvPr>
          <p:cNvSpPr txBox="1">
            <a:spLocks/>
          </p:cNvSpPr>
          <p:nvPr/>
        </p:nvSpPr>
        <p:spPr>
          <a:xfrm>
            <a:off x="2027245" y="934722"/>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Sans Text" panose="020F0502020204030204"/>
              </a:rPr>
              <a:t>End-to-end data science for business intelligence</a:t>
            </a:r>
          </a:p>
        </p:txBody>
      </p:sp>
      <p:sp>
        <p:nvSpPr>
          <p:cNvPr id="2" name="Rectangle: Top Corners Rounded 125">
            <a:extLst>
              <a:ext uri="{FF2B5EF4-FFF2-40B4-BE49-F238E27FC236}">
                <a16:creationId xmlns:a16="http://schemas.microsoft.com/office/drawing/2014/main" id="{EEF28F22-C4F9-B004-4DF8-357393C073B9}"/>
              </a:ext>
              <a:ext uri="{C183D7F6-B498-43B3-948B-1728B52AA6E4}">
                <adec:decorative xmlns:adec="http://schemas.microsoft.com/office/drawing/2017/decorative" val="1"/>
              </a:ext>
            </a:extLst>
          </p:cNvPr>
          <p:cNvSpPr/>
          <p:nvPr/>
        </p:nvSpPr>
        <p:spPr bwMode="auto">
          <a:xfrm>
            <a:off x="755259" y="1828862"/>
            <a:ext cx="10681482" cy="4543092"/>
          </a:xfrm>
          <a:prstGeom prst="roundRect">
            <a:avLst>
              <a:gd name="adj" fmla="val 5343"/>
            </a:avLst>
          </a:prstGeom>
          <a:solidFill>
            <a:schemeClr val="bg2"/>
          </a:solidFill>
          <a:ln w="19050" cap="rnd" cmpd="sng" algn="ctr">
            <a:solidFill>
              <a:srgbClr val="C0C0C0"/>
            </a:solidFill>
            <a:prstDash val="solid"/>
            <a:miter lim="800000"/>
            <a:headEnd type="none" w="sm" len="sm"/>
            <a:tailEnd type="none" w="lg" len="med"/>
          </a:ln>
          <a:effectLst/>
        </p:spPr>
        <p:txBody>
          <a:bodyPr rot="0" spcFirstLastPara="0" vertOverflow="overflow" horzOverflow="overflow" vert="horz" wrap="square" lIns="110631" tIns="88505" rIns="110631" bIns="88505" numCol="1" spcCol="0" rtlCol="0" fromWordArt="0" anchor="ctr" anchorCtr="0" forceAA="0" compatLnSpc="1">
            <a:prstTxWarp prst="textNoShape">
              <a:avLst/>
            </a:prstTxWarp>
            <a:noAutofit/>
          </a:bodyPr>
          <a:lstStyle/>
          <a:p>
            <a:pPr marL="0" marR="0" lvl="0" indent="0" algn="ctr" defTabSz="654278"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err="1">
              <a:ln>
                <a:noFill/>
              </a:ln>
              <a:gradFill>
                <a:gsLst>
                  <a:gs pos="25287">
                    <a:srgbClr val="FFFFFF"/>
                  </a:gs>
                  <a:gs pos="45000">
                    <a:srgbClr val="FFFFFF"/>
                  </a:gs>
                </a:gsLst>
                <a:lin ang="5400000" scaled="1"/>
              </a:gradFill>
              <a:effectLst/>
              <a:uLnTx/>
              <a:uFillTx/>
              <a:latin typeface="Segoe UI Semibold"/>
              <a:ea typeface="+mn-ea"/>
              <a:cs typeface="+mn-cs"/>
            </a:endParaRPr>
          </a:p>
        </p:txBody>
      </p:sp>
      <p:sp>
        <p:nvSpPr>
          <p:cNvPr id="3" name="Rectangle: Rounded Corners 2">
            <a:extLst>
              <a:ext uri="{FF2B5EF4-FFF2-40B4-BE49-F238E27FC236}">
                <a16:creationId xmlns:a16="http://schemas.microsoft.com/office/drawing/2014/main" id="{11C41273-FD6A-7299-DA0F-7D5955B57EBC}"/>
              </a:ext>
            </a:extLst>
          </p:cNvPr>
          <p:cNvSpPr/>
          <p:nvPr/>
        </p:nvSpPr>
        <p:spPr>
          <a:xfrm>
            <a:off x="2765078" y="4578834"/>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a:r>
              <a:rPr lang="en-US" sz="1400">
                <a:solidFill>
                  <a:srgbClr val="FFFFFF"/>
                </a:solidFill>
                <a:latin typeface="Segoe UI Semibold"/>
                <a:cs typeface="Segoe UI" panose="020B0502040204020203" pitchFamily="34" charset="0"/>
              </a:rPr>
              <a:t>Data discovery and pre-processing</a:t>
            </a:r>
          </a:p>
        </p:txBody>
      </p:sp>
      <p:sp>
        <p:nvSpPr>
          <p:cNvPr id="13" name="Rectangle: Rounded Corners 12">
            <a:extLst>
              <a:ext uri="{FF2B5EF4-FFF2-40B4-BE49-F238E27FC236}">
                <a16:creationId xmlns:a16="http://schemas.microsoft.com/office/drawing/2014/main" id="{FA8E2E50-1566-AA87-EECD-C6A923D0ED4F}"/>
              </a:ext>
            </a:extLst>
          </p:cNvPr>
          <p:cNvSpPr/>
          <p:nvPr/>
        </p:nvSpPr>
        <p:spPr>
          <a:xfrm>
            <a:off x="7497823" y="4595276"/>
            <a:ext cx="2011680" cy="704088"/>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a:r>
              <a:rPr lang="en-US" sz="1400">
                <a:solidFill>
                  <a:srgbClr val="FFFFFF"/>
                </a:solidFill>
                <a:latin typeface="Segoe UI Semibold"/>
                <a:cs typeface="Segoe UI" panose="020B0502040204020203" pitchFamily="34" charset="0"/>
              </a:rPr>
              <a:t>Deployment and </a:t>
            </a:r>
            <a:br>
              <a:rPr lang="en-US" sz="1400">
                <a:solidFill>
                  <a:srgbClr val="FFFFFF"/>
                </a:solidFill>
                <a:latin typeface="Segoe UI Semibold"/>
                <a:cs typeface="Segoe UI" panose="020B0502040204020203" pitchFamily="34" charset="0"/>
              </a:rPr>
            </a:br>
            <a:r>
              <a:rPr lang="en-US" sz="1400">
                <a:solidFill>
                  <a:srgbClr val="FFFFFF"/>
                </a:solidFill>
                <a:latin typeface="Segoe UI Semibold"/>
                <a:cs typeface="Segoe UI" panose="020B0502040204020203" pitchFamily="34" charset="0"/>
              </a:rPr>
              <a:t>data enrichment</a:t>
            </a:r>
          </a:p>
        </p:txBody>
      </p:sp>
      <p:sp>
        <p:nvSpPr>
          <p:cNvPr id="20" name="Rectangle: Rounded Corners 19">
            <a:extLst>
              <a:ext uri="{FF2B5EF4-FFF2-40B4-BE49-F238E27FC236}">
                <a16:creationId xmlns:a16="http://schemas.microsoft.com/office/drawing/2014/main" id="{8867A2B1-ABD7-4ED8-BAD9-22230C04C437}"/>
              </a:ext>
            </a:extLst>
          </p:cNvPr>
          <p:cNvSpPr/>
          <p:nvPr/>
        </p:nvSpPr>
        <p:spPr>
          <a:xfrm>
            <a:off x="9019108" y="2879412"/>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a:r>
              <a:rPr lang="en-US" sz="1400">
                <a:solidFill>
                  <a:srgbClr val="FFFFFF"/>
                </a:solidFill>
                <a:latin typeface="Segoe UI Semibold"/>
                <a:cs typeface="Segoe UI" panose="020B0502040204020203" pitchFamily="34" charset="0"/>
              </a:rPr>
              <a:t>Predictive insights</a:t>
            </a:r>
          </a:p>
        </p:txBody>
      </p:sp>
      <p:grpSp>
        <p:nvGrpSpPr>
          <p:cNvPr id="21" name="Group 20">
            <a:extLst>
              <a:ext uri="{FF2B5EF4-FFF2-40B4-BE49-F238E27FC236}">
                <a16:creationId xmlns:a16="http://schemas.microsoft.com/office/drawing/2014/main" id="{3B58E7B3-9958-8D64-CD32-058ECA615069}"/>
              </a:ext>
              <a:ext uri="{C183D7F6-B498-43B3-948B-1728B52AA6E4}">
                <adec:decorative xmlns:adec="http://schemas.microsoft.com/office/drawing/2017/decorative" val="1"/>
              </a:ext>
            </a:extLst>
          </p:cNvPr>
          <p:cNvGrpSpPr/>
          <p:nvPr/>
        </p:nvGrpSpPr>
        <p:grpSpPr>
          <a:xfrm>
            <a:off x="1801292" y="2036685"/>
            <a:ext cx="731520" cy="731520"/>
            <a:chOff x="1829536" y="1707436"/>
            <a:chExt cx="602584" cy="602584"/>
          </a:xfrm>
        </p:grpSpPr>
        <p:sp>
          <p:nvSpPr>
            <p:cNvPr id="22" name="Oval 21">
              <a:extLst>
                <a:ext uri="{FF2B5EF4-FFF2-40B4-BE49-F238E27FC236}">
                  <a16:creationId xmlns:a16="http://schemas.microsoft.com/office/drawing/2014/main" id="{5F1474DA-2022-EEBD-2C05-6F7C9F69F431}"/>
                </a:ext>
              </a:extLst>
            </p:cNvPr>
            <p:cNvSpPr/>
            <p:nvPr/>
          </p:nvSpPr>
          <p:spPr bwMode="auto">
            <a:xfrm>
              <a:off x="1829536" y="1707436"/>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23" name="Group 4">
              <a:extLst>
                <a:ext uri="{FF2B5EF4-FFF2-40B4-BE49-F238E27FC236}">
                  <a16:creationId xmlns:a16="http://schemas.microsoft.com/office/drawing/2014/main" id="{B018E5AD-9EDC-9F99-F692-941D467CDDEA}"/>
                </a:ext>
                <a:ext uri="{C183D7F6-B498-43B3-948B-1728B52AA6E4}">
                  <adec:decorative xmlns:adec="http://schemas.microsoft.com/office/drawing/2017/decorative" val="1"/>
                </a:ext>
              </a:extLst>
            </p:cNvPr>
            <p:cNvGrpSpPr>
              <a:grpSpLocks noChangeAspect="1"/>
            </p:cNvGrpSpPr>
            <p:nvPr/>
          </p:nvGrpSpPr>
          <p:grpSpPr bwMode="auto">
            <a:xfrm>
              <a:off x="2015663" y="1830184"/>
              <a:ext cx="230330" cy="357088"/>
              <a:chOff x="1061" y="1188"/>
              <a:chExt cx="149" cy="231"/>
            </a:xfrm>
            <a:solidFill>
              <a:srgbClr val="080808"/>
            </a:solidFill>
          </p:grpSpPr>
          <p:sp>
            <p:nvSpPr>
              <p:cNvPr id="24" name="Freeform 5">
                <a:extLst>
                  <a:ext uri="{FF2B5EF4-FFF2-40B4-BE49-F238E27FC236}">
                    <a16:creationId xmlns:a16="http://schemas.microsoft.com/office/drawing/2014/main" id="{6031C1B5-EC1C-559A-3A7E-2D122D111253}"/>
                  </a:ext>
                </a:extLst>
              </p:cNvPr>
              <p:cNvSpPr>
                <a:spLocks/>
              </p:cNvSpPr>
              <p:nvPr/>
            </p:nvSpPr>
            <p:spPr bwMode="auto">
              <a:xfrm>
                <a:off x="1061" y="1188"/>
                <a:ext cx="149" cy="182"/>
              </a:xfrm>
              <a:custGeom>
                <a:avLst/>
                <a:gdLst>
                  <a:gd name="T0" fmla="*/ 160 w 240"/>
                  <a:gd name="T1" fmla="*/ 293 h 293"/>
                  <a:gd name="T2" fmla="*/ 160 w 240"/>
                  <a:gd name="T3" fmla="*/ 293 h 293"/>
                  <a:gd name="T4" fmla="*/ 174 w 240"/>
                  <a:gd name="T5" fmla="*/ 244 h 293"/>
                  <a:gd name="T6" fmla="*/ 204 w 240"/>
                  <a:gd name="T7" fmla="*/ 203 h 293"/>
                  <a:gd name="T8" fmla="*/ 231 w 240"/>
                  <a:gd name="T9" fmla="*/ 165 h 293"/>
                  <a:gd name="T10" fmla="*/ 240 w 240"/>
                  <a:gd name="T11" fmla="*/ 120 h 293"/>
                  <a:gd name="T12" fmla="*/ 230 w 240"/>
                  <a:gd name="T13" fmla="*/ 73 h 293"/>
                  <a:gd name="T14" fmla="*/ 205 w 240"/>
                  <a:gd name="T15" fmla="*/ 35 h 293"/>
                  <a:gd name="T16" fmla="*/ 166 w 240"/>
                  <a:gd name="T17" fmla="*/ 9 h 293"/>
                  <a:gd name="T18" fmla="*/ 120 w 240"/>
                  <a:gd name="T19" fmla="*/ 0 h 293"/>
                  <a:gd name="T20" fmla="*/ 73 w 240"/>
                  <a:gd name="T21" fmla="*/ 9 h 293"/>
                  <a:gd name="T22" fmla="*/ 35 w 240"/>
                  <a:gd name="T23" fmla="*/ 35 h 293"/>
                  <a:gd name="T24" fmla="*/ 9 w 240"/>
                  <a:gd name="T25" fmla="*/ 73 h 293"/>
                  <a:gd name="T26" fmla="*/ 0 w 240"/>
                  <a:gd name="T27" fmla="*/ 120 h 293"/>
                  <a:gd name="T28" fmla="*/ 9 w 240"/>
                  <a:gd name="T29" fmla="*/ 165 h 293"/>
                  <a:gd name="T30" fmla="*/ 36 w 240"/>
                  <a:gd name="T31" fmla="*/ 203 h 293"/>
                  <a:gd name="T32" fmla="*/ 65 w 240"/>
                  <a:gd name="T33" fmla="*/ 244 h 293"/>
                  <a:gd name="T34" fmla="*/ 79 w 240"/>
                  <a:gd name="T35" fmla="*/ 293 h 293"/>
                  <a:gd name="T36" fmla="*/ 160 w 240"/>
                  <a:gd name="T37" fmla="*/ 293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0" h="293">
                    <a:moveTo>
                      <a:pt x="160" y="293"/>
                    </a:moveTo>
                    <a:lnTo>
                      <a:pt x="160" y="293"/>
                    </a:lnTo>
                    <a:cubicBezTo>
                      <a:pt x="162" y="275"/>
                      <a:pt x="167" y="259"/>
                      <a:pt x="174" y="244"/>
                    </a:cubicBezTo>
                    <a:cubicBezTo>
                      <a:pt x="182" y="230"/>
                      <a:pt x="191" y="216"/>
                      <a:pt x="204" y="203"/>
                    </a:cubicBezTo>
                    <a:cubicBezTo>
                      <a:pt x="216" y="192"/>
                      <a:pt x="224" y="179"/>
                      <a:pt x="231" y="165"/>
                    </a:cubicBezTo>
                    <a:cubicBezTo>
                      <a:pt x="237" y="151"/>
                      <a:pt x="240" y="136"/>
                      <a:pt x="240" y="120"/>
                    </a:cubicBezTo>
                    <a:cubicBezTo>
                      <a:pt x="240" y="103"/>
                      <a:pt x="237" y="87"/>
                      <a:pt x="230" y="73"/>
                    </a:cubicBezTo>
                    <a:cubicBezTo>
                      <a:pt x="224" y="58"/>
                      <a:pt x="215" y="46"/>
                      <a:pt x="205" y="35"/>
                    </a:cubicBezTo>
                    <a:cubicBezTo>
                      <a:pt x="194" y="24"/>
                      <a:pt x="181" y="15"/>
                      <a:pt x="166" y="9"/>
                    </a:cubicBezTo>
                    <a:cubicBezTo>
                      <a:pt x="152" y="3"/>
                      <a:pt x="136" y="0"/>
                      <a:pt x="120" y="0"/>
                    </a:cubicBezTo>
                    <a:cubicBezTo>
                      <a:pt x="103" y="0"/>
                      <a:pt x="88" y="3"/>
                      <a:pt x="73" y="9"/>
                    </a:cubicBezTo>
                    <a:cubicBezTo>
                      <a:pt x="59" y="15"/>
                      <a:pt x="46" y="24"/>
                      <a:pt x="35" y="35"/>
                    </a:cubicBezTo>
                    <a:cubicBezTo>
                      <a:pt x="24" y="46"/>
                      <a:pt x="16" y="58"/>
                      <a:pt x="9" y="73"/>
                    </a:cubicBezTo>
                    <a:cubicBezTo>
                      <a:pt x="3" y="87"/>
                      <a:pt x="0" y="103"/>
                      <a:pt x="0" y="120"/>
                    </a:cubicBezTo>
                    <a:cubicBezTo>
                      <a:pt x="0" y="136"/>
                      <a:pt x="3" y="151"/>
                      <a:pt x="9" y="165"/>
                    </a:cubicBezTo>
                    <a:cubicBezTo>
                      <a:pt x="15" y="179"/>
                      <a:pt x="24" y="192"/>
                      <a:pt x="36" y="203"/>
                    </a:cubicBezTo>
                    <a:cubicBezTo>
                      <a:pt x="48" y="216"/>
                      <a:pt x="58" y="230"/>
                      <a:pt x="65" y="244"/>
                    </a:cubicBezTo>
                    <a:cubicBezTo>
                      <a:pt x="73" y="259"/>
                      <a:pt x="77" y="275"/>
                      <a:pt x="79" y="293"/>
                    </a:cubicBezTo>
                    <a:lnTo>
                      <a:pt x="160" y="293"/>
                    </a:lnTo>
                    <a:close/>
                  </a:path>
                </a:pathLst>
              </a:custGeom>
              <a:solidFill>
                <a:schemeClr val="bg2"/>
              </a:solidFill>
              <a:ln w="51197" cap="flat">
                <a:no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chemeClr val="bg2"/>
                  </a:solidFill>
                  <a:effectLst/>
                  <a:uLnTx/>
                  <a:uFillTx/>
                  <a:latin typeface="Segoe UI" panose="020B0502040204020203" pitchFamily="34" charset="0"/>
                  <a:cs typeface="Segoe UI" panose="020B0502040204020203" pitchFamily="34" charset="0"/>
                </a:endParaRPr>
              </a:p>
            </p:txBody>
          </p:sp>
          <p:sp>
            <p:nvSpPr>
              <p:cNvPr id="25" name="Freeform 6">
                <a:extLst>
                  <a:ext uri="{FF2B5EF4-FFF2-40B4-BE49-F238E27FC236}">
                    <a16:creationId xmlns:a16="http://schemas.microsoft.com/office/drawing/2014/main" id="{A47DFFA8-AD32-A367-0BB4-49DC4FB0E470}"/>
                  </a:ext>
                </a:extLst>
              </p:cNvPr>
              <p:cNvSpPr>
                <a:spLocks/>
              </p:cNvSpPr>
              <p:nvPr/>
            </p:nvSpPr>
            <p:spPr bwMode="auto">
              <a:xfrm>
                <a:off x="1110" y="1386"/>
                <a:ext cx="50" cy="33"/>
              </a:xfrm>
              <a:custGeom>
                <a:avLst/>
                <a:gdLst>
                  <a:gd name="T0" fmla="*/ 66 w 80"/>
                  <a:gd name="T1" fmla="*/ 53 h 53"/>
                  <a:gd name="T2" fmla="*/ 66 w 80"/>
                  <a:gd name="T3" fmla="*/ 53 h 53"/>
                  <a:gd name="T4" fmla="*/ 76 w 80"/>
                  <a:gd name="T5" fmla="*/ 49 h 53"/>
                  <a:gd name="T6" fmla="*/ 80 w 80"/>
                  <a:gd name="T7" fmla="*/ 40 h 53"/>
                  <a:gd name="T8" fmla="*/ 80 w 80"/>
                  <a:gd name="T9" fmla="*/ 0 h 53"/>
                  <a:gd name="T10" fmla="*/ 0 w 80"/>
                  <a:gd name="T11" fmla="*/ 0 h 53"/>
                  <a:gd name="T12" fmla="*/ 0 w 80"/>
                  <a:gd name="T13" fmla="*/ 40 h 53"/>
                  <a:gd name="T14" fmla="*/ 4 w 80"/>
                  <a:gd name="T15" fmla="*/ 49 h 53"/>
                  <a:gd name="T16" fmla="*/ 13 w 80"/>
                  <a:gd name="T17" fmla="*/ 53 h 53"/>
                  <a:gd name="T18" fmla="*/ 66 w 80"/>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66" y="53"/>
                    </a:moveTo>
                    <a:lnTo>
                      <a:pt x="66" y="53"/>
                    </a:lnTo>
                    <a:cubicBezTo>
                      <a:pt x="70" y="53"/>
                      <a:pt x="73" y="52"/>
                      <a:pt x="76" y="49"/>
                    </a:cubicBezTo>
                    <a:cubicBezTo>
                      <a:pt x="79" y="46"/>
                      <a:pt x="80" y="43"/>
                      <a:pt x="80" y="40"/>
                    </a:cubicBezTo>
                    <a:lnTo>
                      <a:pt x="80" y="0"/>
                    </a:lnTo>
                    <a:lnTo>
                      <a:pt x="0" y="0"/>
                    </a:lnTo>
                    <a:lnTo>
                      <a:pt x="0" y="40"/>
                    </a:lnTo>
                    <a:cubicBezTo>
                      <a:pt x="0" y="43"/>
                      <a:pt x="1" y="46"/>
                      <a:pt x="4" y="49"/>
                    </a:cubicBezTo>
                    <a:cubicBezTo>
                      <a:pt x="6" y="52"/>
                      <a:pt x="10" y="53"/>
                      <a:pt x="13" y="53"/>
                    </a:cubicBezTo>
                    <a:lnTo>
                      <a:pt x="66" y="53"/>
                    </a:lnTo>
                    <a:close/>
                  </a:path>
                </a:pathLst>
              </a:custGeom>
              <a:solidFill>
                <a:schemeClr val="bg2"/>
              </a:solidFill>
              <a:ln w="51197" cap="flat">
                <a:noFill/>
                <a:prstDash val="solid"/>
                <a:miter/>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FFFFFF"/>
                  </a:solidFill>
                  <a:effectLst/>
                  <a:uLnTx/>
                  <a:uFillTx/>
                  <a:latin typeface="Segoe UI" panose="020B0502040204020203" pitchFamily="34" charset="0"/>
                  <a:cs typeface="Segoe UI" panose="020B0502040204020203" pitchFamily="34" charset="0"/>
                </a:endParaRPr>
              </a:p>
            </p:txBody>
          </p:sp>
        </p:grpSp>
      </p:grpSp>
      <p:grpSp>
        <p:nvGrpSpPr>
          <p:cNvPr id="26" name="Group 25">
            <a:extLst>
              <a:ext uri="{FF2B5EF4-FFF2-40B4-BE49-F238E27FC236}">
                <a16:creationId xmlns:a16="http://schemas.microsoft.com/office/drawing/2014/main" id="{71C73E14-B746-359C-F029-21E2DAE92672}"/>
              </a:ext>
              <a:ext uri="{C183D7F6-B498-43B3-948B-1728B52AA6E4}">
                <adec:decorative xmlns:adec="http://schemas.microsoft.com/office/drawing/2017/decorative" val="1"/>
              </a:ext>
            </a:extLst>
          </p:cNvPr>
          <p:cNvGrpSpPr/>
          <p:nvPr/>
        </p:nvGrpSpPr>
        <p:grpSpPr>
          <a:xfrm>
            <a:off x="3405158" y="5386742"/>
            <a:ext cx="731520" cy="731520"/>
            <a:chOff x="3544521" y="3053114"/>
            <a:chExt cx="602584" cy="602584"/>
          </a:xfrm>
        </p:grpSpPr>
        <p:sp>
          <p:nvSpPr>
            <p:cNvPr id="27" name="Oval 26">
              <a:extLst>
                <a:ext uri="{FF2B5EF4-FFF2-40B4-BE49-F238E27FC236}">
                  <a16:creationId xmlns:a16="http://schemas.microsoft.com/office/drawing/2014/main" id="{8E5B208C-DB97-0841-FD9A-D12B086036EE}"/>
                </a:ext>
              </a:extLst>
            </p:cNvPr>
            <p:cNvSpPr/>
            <p:nvPr/>
          </p:nvSpPr>
          <p:spPr bwMode="auto">
            <a:xfrm>
              <a:off x="3544521" y="3053114"/>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31" name="Group 30">
              <a:extLst>
                <a:ext uri="{FF2B5EF4-FFF2-40B4-BE49-F238E27FC236}">
                  <a16:creationId xmlns:a16="http://schemas.microsoft.com/office/drawing/2014/main" id="{0174FA46-4289-4EA7-1F65-FD8C2B43B533}"/>
                </a:ext>
              </a:extLst>
            </p:cNvPr>
            <p:cNvGrpSpPr/>
            <p:nvPr/>
          </p:nvGrpSpPr>
          <p:grpSpPr>
            <a:xfrm>
              <a:off x="3669699" y="3193457"/>
              <a:ext cx="359183" cy="342760"/>
              <a:chOff x="11256963" y="3171825"/>
              <a:chExt cx="398956" cy="380715"/>
            </a:xfrm>
            <a:solidFill>
              <a:srgbClr val="080808"/>
            </a:solidFill>
          </p:grpSpPr>
          <p:grpSp>
            <p:nvGrpSpPr>
              <p:cNvPr id="32" name="Group 31">
                <a:extLst>
                  <a:ext uri="{FF2B5EF4-FFF2-40B4-BE49-F238E27FC236}">
                    <a16:creationId xmlns:a16="http://schemas.microsoft.com/office/drawing/2014/main" id="{D957343C-0B7E-8DD5-BB23-39D735FBFDC2}"/>
                  </a:ext>
                </a:extLst>
              </p:cNvPr>
              <p:cNvGrpSpPr/>
              <p:nvPr/>
            </p:nvGrpSpPr>
            <p:grpSpPr>
              <a:xfrm>
                <a:off x="11387196" y="3276655"/>
                <a:ext cx="268723" cy="275885"/>
                <a:chOff x="1053582" y="1859378"/>
                <a:chExt cx="554836" cy="569624"/>
              </a:xfrm>
              <a:grpFill/>
            </p:grpSpPr>
            <p:sp>
              <p:nvSpPr>
                <p:cNvPr id="47" name="Graphic 2">
                  <a:extLst>
                    <a:ext uri="{FF2B5EF4-FFF2-40B4-BE49-F238E27FC236}">
                      <a16:creationId xmlns:a16="http://schemas.microsoft.com/office/drawing/2014/main" id="{CC723947-CDFA-2A01-A748-AB6A1FEA6A6A}"/>
                    </a:ext>
                  </a:extLst>
                </p:cNvPr>
                <p:cNvSpPr/>
                <p:nvPr/>
              </p:nvSpPr>
              <p:spPr>
                <a:xfrm>
                  <a:off x="1136346" y="2157687"/>
                  <a:ext cx="179903" cy="185727"/>
                </a:xfrm>
                <a:custGeom>
                  <a:avLst/>
                  <a:gdLst>
                    <a:gd name="connsiteX0" fmla="*/ 0 w 179903"/>
                    <a:gd name="connsiteY0" fmla="*/ 146252 h 185727"/>
                    <a:gd name="connsiteX1" fmla="*/ 139134 w 179903"/>
                    <a:gd name="connsiteY1" fmla="*/ 0 h 185727"/>
                    <a:gd name="connsiteX2" fmla="*/ 179903 w 179903"/>
                    <a:gd name="connsiteY2" fmla="*/ 39475 h 185727"/>
                    <a:gd name="connsiteX3" fmla="*/ 40769 w 179903"/>
                    <a:gd name="connsiteY3" fmla="*/ 185727 h 185727"/>
                    <a:gd name="connsiteX4" fmla="*/ 0 w 179903"/>
                    <a:gd name="connsiteY4" fmla="*/ 146252 h 185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903" h="185727">
                      <a:moveTo>
                        <a:pt x="0" y="146252"/>
                      </a:moveTo>
                      <a:lnTo>
                        <a:pt x="139134" y="0"/>
                      </a:lnTo>
                      <a:lnTo>
                        <a:pt x="179903" y="39475"/>
                      </a:lnTo>
                      <a:lnTo>
                        <a:pt x="40769" y="185727"/>
                      </a:lnTo>
                      <a:lnTo>
                        <a:pt x="0" y="146252"/>
                      </a:lnTo>
                      <a:close/>
                    </a:path>
                  </a:pathLst>
                </a:custGeom>
                <a:solidFill>
                  <a:schemeClr val="bg2"/>
                </a:solidFill>
                <a:ln w="6410" cap="flat">
                  <a:solidFill>
                    <a:schemeClr val="bg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48" name="Graphic 2">
                  <a:extLst>
                    <a:ext uri="{FF2B5EF4-FFF2-40B4-BE49-F238E27FC236}">
                      <a16:creationId xmlns:a16="http://schemas.microsoft.com/office/drawing/2014/main" id="{D947C1E0-48BD-B848-FB12-2978FCE51980}"/>
                    </a:ext>
                  </a:extLst>
                </p:cNvPr>
                <p:cNvSpPr/>
                <p:nvPr/>
              </p:nvSpPr>
              <p:spPr>
                <a:xfrm>
                  <a:off x="1198806" y="1859378"/>
                  <a:ext cx="409612" cy="410084"/>
                </a:xfrm>
                <a:custGeom>
                  <a:avLst/>
                  <a:gdLst>
                    <a:gd name="connsiteX0" fmla="*/ 314172 w 409612"/>
                    <a:gd name="connsiteY0" fmla="*/ 378553 h 410084"/>
                    <a:gd name="connsiteX1" fmla="*/ 378238 w 409612"/>
                    <a:gd name="connsiteY1" fmla="*/ 95756 h 410084"/>
                    <a:gd name="connsiteX2" fmla="*/ 95441 w 409612"/>
                    <a:gd name="connsiteY2" fmla="*/ 31690 h 410084"/>
                    <a:gd name="connsiteX3" fmla="*/ 31375 w 409612"/>
                    <a:gd name="connsiteY3" fmla="*/ 314487 h 410084"/>
                    <a:gd name="connsiteX4" fmla="*/ 314172 w 409612"/>
                    <a:gd name="connsiteY4" fmla="*/ 378553 h 410084"/>
                    <a:gd name="connsiteX5" fmla="*/ 82498 w 409612"/>
                    <a:gd name="connsiteY5" fmla="*/ 282130 h 410084"/>
                    <a:gd name="connsiteX6" fmla="*/ 127150 w 409612"/>
                    <a:gd name="connsiteY6" fmla="*/ 82813 h 410084"/>
                    <a:gd name="connsiteX7" fmla="*/ 230045 w 409612"/>
                    <a:gd name="connsiteY7" fmla="*/ 63399 h 410084"/>
                    <a:gd name="connsiteX8" fmla="*/ 326468 w 409612"/>
                    <a:gd name="connsiteY8" fmla="*/ 128113 h 410084"/>
                    <a:gd name="connsiteX9" fmla="*/ 281815 w 409612"/>
                    <a:gd name="connsiteY9" fmla="*/ 327430 h 410084"/>
                    <a:gd name="connsiteX10" fmla="*/ 166626 w 409612"/>
                    <a:gd name="connsiteY10" fmla="*/ 344255 h 410084"/>
                    <a:gd name="connsiteX11" fmla="*/ 82498 w 409612"/>
                    <a:gd name="connsiteY11" fmla="*/ 282130 h 41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9612" h="410084">
                      <a:moveTo>
                        <a:pt x="314172" y="378553"/>
                      </a:moveTo>
                      <a:cubicBezTo>
                        <a:pt x="409301" y="318370"/>
                        <a:pt x="438422" y="192179"/>
                        <a:pt x="378238" y="95756"/>
                      </a:cubicBezTo>
                      <a:cubicBezTo>
                        <a:pt x="318055" y="-667"/>
                        <a:pt x="191864" y="-28494"/>
                        <a:pt x="95441" y="31690"/>
                      </a:cubicBezTo>
                      <a:cubicBezTo>
                        <a:pt x="312" y="91873"/>
                        <a:pt x="-28809" y="218064"/>
                        <a:pt x="31375" y="314487"/>
                      </a:cubicBezTo>
                      <a:cubicBezTo>
                        <a:pt x="92852" y="410263"/>
                        <a:pt x="219043" y="438737"/>
                        <a:pt x="314172" y="378553"/>
                      </a:cubicBezTo>
                      <a:close/>
                      <a:moveTo>
                        <a:pt x="82498" y="282130"/>
                      </a:moveTo>
                      <a:cubicBezTo>
                        <a:pt x="39787" y="214828"/>
                        <a:pt x="60496" y="125524"/>
                        <a:pt x="127150" y="82813"/>
                      </a:cubicBezTo>
                      <a:cubicBezTo>
                        <a:pt x="158860" y="62752"/>
                        <a:pt x="195747" y="56928"/>
                        <a:pt x="230045" y="63399"/>
                      </a:cubicBezTo>
                      <a:cubicBezTo>
                        <a:pt x="268873" y="69871"/>
                        <a:pt x="303818" y="91873"/>
                        <a:pt x="326468" y="128113"/>
                      </a:cubicBezTo>
                      <a:cubicBezTo>
                        <a:pt x="369178" y="195414"/>
                        <a:pt x="349117" y="284719"/>
                        <a:pt x="281815" y="327430"/>
                      </a:cubicBezTo>
                      <a:cubicBezTo>
                        <a:pt x="246223" y="350079"/>
                        <a:pt x="204806" y="354609"/>
                        <a:pt x="166626" y="344255"/>
                      </a:cubicBezTo>
                      <a:cubicBezTo>
                        <a:pt x="133622" y="335842"/>
                        <a:pt x="103206" y="313840"/>
                        <a:pt x="82498" y="282130"/>
                      </a:cubicBezTo>
                      <a:close/>
                    </a:path>
                  </a:pathLst>
                </a:custGeom>
                <a:solidFill>
                  <a:schemeClr val="bg2"/>
                </a:solidFill>
                <a:ln w="6410" cap="flat">
                  <a:solidFill>
                    <a:schemeClr val="bg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49" name="Graphic 2">
                  <a:extLst>
                    <a:ext uri="{FF2B5EF4-FFF2-40B4-BE49-F238E27FC236}">
                      <a16:creationId xmlns:a16="http://schemas.microsoft.com/office/drawing/2014/main" id="{B4A09BB3-A730-B36B-2372-71B6A3FF9EF5}"/>
                    </a:ext>
                  </a:extLst>
                </p:cNvPr>
                <p:cNvSpPr/>
                <p:nvPr/>
              </p:nvSpPr>
              <p:spPr>
                <a:xfrm>
                  <a:off x="1053582" y="2237284"/>
                  <a:ext cx="187600" cy="191718"/>
                </a:xfrm>
                <a:custGeom>
                  <a:avLst/>
                  <a:gdLst>
                    <a:gd name="connsiteX0" fmla="*/ 10285 w 187600"/>
                    <a:gd name="connsiteY0" fmla="*/ 127485 h 191718"/>
                    <a:gd name="connsiteX1" fmla="*/ 132594 w 187600"/>
                    <a:gd name="connsiteY1" fmla="*/ 0 h 191718"/>
                    <a:gd name="connsiteX2" fmla="*/ 187600 w 187600"/>
                    <a:gd name="connsiteY2" fmla="*/ 52418 h 191718"/>
                    <a:gd name="connsiteX3" fmla="*/ 64645 w 187600"/>
                    <a:gd name="connsiteY3" fmla="*/ 179903 h 191718"/>
                    <a:gd name="connsiteX4" fmla="*/ 11580 w 187600"/>
                    <a:gd name="connsiteY4" fmla="*/ 181197 h 191718"/>
                    <a:gd name="connsiteX5" fmla="*/ 10285 w 187600"/>
                    <a:gd name="connsiteY5" fmla="*/ 127485 h 191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600" h="191718">
                      <a:moveTo>
                        <a:pt x="10285" y="127485"/>
                      </a:moveTo>
                      <a:lnTo>
                        <a:pt x="132594" y="0"/>
                      </a:lnTo>
                      <a:lnTo>
                        <a:pt x="187600" y="52418"/>
                      </a:lnTo>
                      <a:lnTo>
                        <a:pt x="64645" y="179903"/>
                      </a:lnTo>
                      <a:cubicBezTo>
                        <a:pt x="49761" y="195434"/>
                        <a:pt x="25817" y="195434"/>
                        <a:pt x="11580" y="181197"/>
                      </a:cubicBezTo>
                      <a:cubicBezTo>
                        <a:pt x="-3304" y="166960"/>
                        <a:pt x="-3952" y="143017"/>
                        <a:pt x="10285" y="127485"/>
                      </a:cubicBezTo>
                      <a:close/>
                    </a:path>
                  </a:pathLst>
                </a:custGeom>
                <a:solidFill>
                  <a:schemeClr val="bg2"/>
                </a:solidFill>
                <a:ln w="6410" cap="flat">
                  <a:solidFill>
                    <a:schemeClr val="bg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sp>
            <p:nvSpPr>
              <p:cNvPr id="33" name="Freeform 196">
                <a:extLst>
                  <a:ext uri="{FF2B5EF4-FFF2-40B4-BE49-F238E27FC236}">
                    <a16:creationId xmlns:a16="http://schemas.microsoft.com/office/drawing/2014/main" id="{9A03BE93-A03B-58C8-6679-943D719FC057}"/>
                  </a:ext>
                </a:extLst>
              </p:cNvPr>
              <p:cNvSpPr>
                <a:spLocks/>
              </p:cNvSpPr>
              <p:nvPr/>
            </p:nvSpPr>
            <p:spPr bwMode="auto">
              <a:xfrm>
                <a:off x="11256963" y="3171825"/>
                <a:ext cx="330200" cy="220662"/>
              </a:xfrm>
              <a:custGeom>
                <a:avLst/>
                <a:gdLst>
                  <a:gd name="T0" fmla="*/ 118 w 224"/>
                  <a:gd name="T1" fmla="*/ 134 h 150"/>
                  <a:gd name="T2" fmla="*/ 198 w 224"/>
                  <a:gd name="T3" fmla="*/ 54 h 150"/>
                  <a:gd name="T4" fmla="*/ 224 w 224"/>
                  <a:gd name="T5" fmla="*/ 58 h 150"/>
                  <a:gd name="T6" fmla="*/ 224 w 224"/>
                  <a:gd name="T7" fmla="*/ 0 h 150"/>
                  <a:gd name="T8" fmla="*/ 0 w 224"/>
                  <a:gd name="T9" fmla="*/ 0 h 150"/>
                  <a:gd name="T10" fmla="*/ 0 w 224"/>
                  <a:gd name="T11" fmla="*/ 150 h 150"/>
                  <a:gd name="T12" fmla="*/ 119 w 224"/>
                  <a:gd name="T13" fmla="*/ 150 h 150"/>
                  <a:gd name="T14" fmla="*/ 118 w 224"/>
                  <a:gd name="T15" fmla="*/ 134 h 1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4" h="150">
                    <a:moveTo>
                      <a:pt x="118" y="134"/>
                    </a:moveTo>
                    <a:cubicBezTo>
                      <a:pt x="118" y="89"/>
                      <a:pt x="153" y="54"/>
                      <a:pt x="198" y="54"/>
                    </a:cubicBezTo>
                    <a:cubicBezTo>
                      <a:pt x="207" y="54"/>
                      <a:pt x="216" y="55"/>
                      <a:pt x="224" y="58"/>
                    </a:cubicBezTo>
                    <a:cubicBezTo>
                      <a:pt x="224" y="0"/>
                      <a:pt x="224" y="0"/>
                      <a:pt x="224" y="0"/>
                    </a:cubicBezTo>
                    <a:cubicBezTo>
                      <a:pt x="0" y="0"/>
                      <a:pt x="0" y="0"/>
                      <a:pt x="0" y="0"/>
                    </a:cubicBezTo>
                    <a:cubicBezTo>
                      <a:pt x="0" y="150"/>
                      <a:pt x="0" y="150"/>
                      <a:pt x="0" y="150"/>
                    </a:cubicBezTo>
                    <a:cubicBezTo>
                      <a:pt x="119" y="150"/>
                      <a:pt x="119" y="150"/>
                      <a:pt x="119" y="150"/>
                    </a:cubicBezTo>
                    <a:cubicBezTo>
                      <a:pt x="118" y="144"/>
                      <a:pt x="118" y="139"/>
                      <a:pt x="118" y="134"/>
                    </a:cubicBezTo>
                    <a:close/>
                  </a:path>
                </a:pathLst>
              </a:custGeom>
              <a:solidFill>
                <a:schemeClr val="bg2"/>
              </a:solidFill>
              <a:ln w="6548"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34" name="Rectangle 198">
                <a:extLst>
                  <a:ext uri="{FF2B5EF4-FFF2-40B4-BE49-F238E27FC236}">
                    <a16:creationId xmlns:a16="http://schemas.microsoft.com/office/drawing/2014/main" id="{1721DD28-1E78-54F8-33E1-65CFFB78A594}"/>
                  </a:ext>
                </a:extLst>
              </p:cNvPr>
              <p:cNvSpPr>
                <a:spLocks noChangeArrowheads="1"/>
              </p:cNvSpPr>
              <p:nvPr/>
            </p:nvSpPr>
            <p:spPr bwMode="auto">
              <a:xfrm>
                <a:off x="11320463" y="3298825"/>
                <a:ext cx="31750" cy="61912"/>
              </a:xfrm>
              <a:prstGeom prst="rect">
                <a:avLst/>
              </a:prstGeom>
              <a:solidFill>
                <a:srgbClr val="225B61"/>
              </a:solidFill>
              <a:ln w="6548" cap="flat">
                <a:solidFill>
                  <a:srgbClr val="225B6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45" name="Rectangle 199">
                <a:extLst>
                  <a:ext uri="{FF2B5EF4-FFF2-40B4-BE49-F238E27FC236}">
                    <a16:creationId xmlns:a16="http://schemas.microsoft.com/office/drawing/2014/main" id="{F2E76DA1-7082-7C03-D85F-C188AA9EF60C}"/>
                  </a:ext>
                </a:extLst>
              </p:cNvPr>
              <p:cNvSpPr>
                <a:spLocks noChangeArrowheads="1"/>
              </p:cNvSpPr>
              <p:nvPr/>
            </p:nvSpPr>
            <p:spPr bwMode="auto">
              <a:xfrm>
                <a:off x="11383963" y="3203575"/>
                <a:ext cx="31750" cy="157162"/>
              </a:xfrm>
              <a:prstGeom prst="rect">
                <a:avLst/>
              </a:prstGeom>
              <a:solidFill>
                <a:srgbClr val="225B61"/>
              </a:solidFill>
              <a:ln w="6548" cap="flat">
                <a:solidFill>
                  <a:srgbClr val="225B6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B884"/>
                  </a:solidFill>
                  <a:effectLst/>
                  <a:uLnTx/>
                  <a:uFillTx/>
                  <a:latin typeface="Segoe UI"/>
                </a:endParaRPr>
              </a:p>
            </p:txBody>
          </p:sp>
          <p:sp>
            <p:nvSpPr>
              <p:cNvPr id="46" name="Freeform 201">
                <a:extLst>
                  <a:ext uri="{FF2B5EF4-FFF2-40B4-BE49-F238E27FC236}">
                    <a16:creationId xmlns:a16="http://schemas.microsoft.com/office/drawing/2014/main" id="{1003A1F4-BA6A-2981-3661-1655941A7E22}"/>
                  </a:ext>
                </a:extLst>
              </p:cNvPr>
              <p:cNvSpPr>
                <a:spLocks/>
              </p:cNvSpPr>
              <p:nvPr/>
            </p:nvSpPr>
            <p:spPr bwMode="auto">
              <a:xfrm>
                <a:off x="11445875" y="3235325"/>
                <a:ext cx="33338" cy="74612"/>
              </a:xfrm>
              <a:custGeom>
                <a:avLst/>
                <a:gdLst>
                  <a:gd name="T0" fmla="*/ 0 w 22"/>
                  <a:gd name="T1" fmla="*/ 0 h 51"/>
                  <a:gd name="T2" fmla="*/ 0 w 22"/>
                  <a:gd name="T3" fmla="*/ 51 h 51"/>
                  <a:gd name="T4" fmla="*/ 22 w 22"/>
                  <a:gd name="T5" fmla="*/ 27 h 51"/>
                  <a:gd name="T6" fmla="*/ 22 w 22"/>
                  <a:gd name="T7" fmla="*/ 0 h 51"/>
                  <a:gd name="T8" fmla="*/ 0 w 22"/>
                  <a:gd name="T9" fmla="*/ 0 h 51"/>
                </a:gdLst>
                <a:ahLst/>
                <a:cxnLst>
                  <a:cxn ang="0">
                    <a:pos x="T0" y="T1"/>
                  </a:cxn>
                  <a:cxn ang="0">
                    <a:pos x="T2" y="T3"/>
                  </a:cxn>
                  <a:cxn ang="0">
                    <a:pos x="T4" y="T5"/>
                  </a:cxn>
                  <a:cxn ang="0">
                    <a:pos x="T6" y="T7"/>
                  </a:cxn>
                  <a:cxn ang="0">
                    <a:pos x="T8" y="T9"/>
                  </a:cxn>
                </a:cxnLst>
                <a:rect l="0" t="0" r="r" b="b"/>
                <a:pathLst>
                  <a:path w="22" h="51">
                    <a:moveTo>
                      <a:pt x="0" y="0"/>
                    </a:moveTo>
                    <a:cubicBezTo>
                      <a:pt x="0" y="51"/>
                      <a:pt x="0" y="51"/>
                      <a:pt x="0" y="51"/>
                    </a:cubicBezTo>
                    <a:cubicBezTo>
                      <a:pt x="6" y="41"/>
                      <a:pt x="13" y="33"/>
                      <a:pt x="22" y="27"/>
                    </a:cubicBezTo>
                    <a:cubicBezTo>
                      <a:pt x="22" y="0"/>
                      <a:pt x="22" y="0"/>
                      <a:pt x="22" y="0"/>
                    </a:cubicBezTo>
                    <a:lnTo>
                      <a:pt x="0" y="0"/>
                    </a:lnTo>
                    <a:close/>
                  </a:path>
                </a:pathLst>
              </a:custGeom>
              <a:solidFill>
                <a:srgbClr val="225B61"/>
              </a:solidFill>
              <a:ln w="6548" cap="flat">
                <a:solidFill>
                  <a:srgbClr val="225B61"/>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grpSp>
      <p:grpSp>
        <p:nvGrpSpPr>
          <p:cNvPr id="50" name="Group 49">
            <a:extLst>
              <a:ext uri="{FF2B5EF4-FFF2-40B4-BE49-F238E27FC236}">
                <a16:creationId xmlns:a16="http://schemas.microsoft.com/office/drawing/2014/main" id="{56426136-F14B-75D2-939E-74B9164FBD62}"/>
              </a:ext>
              <a:ext uri="{C183D7F6-B498-43B3-948B-1728B52AA6E4}">
                <adec:decorative xmlns:adec="http://schemas.microsoft.com/office/drawing/2017/decorative" val="1"/>
              </a:ext>
            </a:extLst>
          </p:cNvPr>
          <p:cNvGrpSpPr/>
          <p:nvPr/>
        </p:nvGrpSpPr>
        <p:grpSpPr>
          <a:xfrm>
            <a:off x="8137903" y="5386742"/>
            <a:ext cx="731520" cy="731520"/>
            <a:chOff x="8047941" y="3053114"/>
            <a:chExt cx="602584" cy="602584"/>
          </a:xfrm>
        </p:grpSpPr>
        <p:sp>
          <p:nvSpPr>
            <p:cNvPr id="51" name="Oval 50">
              <a:extLst>
                <a:ext uri="{FF2B5EF4-FFF2-40B4-BE49-F238E27FC236}">
                  <a16:creationId xmlns:a16="http://schemas.microsoft.com/office/drawing/2014/main" id="{83E6105C-EF0E-8F41-04F3-C21420C9E8B5}"/>
                </a:ext>
              </a:extLst>
            </p:cNvPr>
            <p:cNvSpPr/>
            <p:nvPr/>
          </p:nvSpPr>
          <p:spPr bwMode="auto">
            <a:xfrm>
              <a:off x="8047941" y="3053114"/>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52" name="Group 51">
              <a:extLst>
                <a:ext uri="{FF2B5EF4-FFF2-40B4-BE49-F238E27FC236}">
                  <a16:creationId xmlns:a16="http://schemas.microsoft.com/office/drawing/2014/main" id="{19BD79F6-28D2-E414-7521-E473B07E6F88}"/>
                </a:ext>
              </a:extLst>
            </p:cNvPr>
            <p:cNvGrpSpPr/>
            <p:nvPr/>
          </p:nvGrpSpPr>
          <p:grpSpPr>
            <a:xfrm>
              <a:off x="8164995" y="3171734"/>
              <a:ext cx="368477" cy="365344"/>
              <a:chOff x="6385506" y="2929036"/>
              <a:chExt cx="578005" cy="573091"/>
            </a:xfrm>
            <a:solidFill>
              <a:srgbClr val="080808"/>
            </a:solidFill>
          </p:grpSpPr>
          <p:sp>
            <p:nvSpPr>
              <p:cNvPr id="53" name="Graphic 3">
                <a:extLst>
                  <a:ext uri="{FF2B5EF4-FFF2-40B4-BE49-F238E27FC236}">
                    <a16:creationId xmlns:a16="http://schemas.microsoft.com/office/drawing/2014/main" id="{D3D30C62-10C1-E3BD-E792-C93A2CAE9BD3}"/>
                  </a:ext>
                </a:extLst>
              </p:cNvPr>
              <p:cNvSpPr/>
              <p:nvPr/>
            </p:nvSpPr>
            <p:spPr>
              <a:xfrm>
                <a:off x="6385506" y="3112388"/>
                <a:ext cx="386074" cy="389739"/>
              </a:xfrm>
              <a:custGeom>
                <a:avLst/>
                <a:gdLst>
                  <a:gd name="connsiteX0" fmla="*/ 343869 w 386074"/>
                  <a:gd name="connsiteY0" fmla="*/ 92329 h 389739"/>
                  <a:gd name="connsiteX1" fmla="*/ 315020 w 386074"/>
                  <a:gd name="connsiteY1" fmla="*/ 100482 h 389739"/>
                  <a:gd name="connsiteX2" fmla="*/ 295578 w 386074"/>
                  <a:gd name="connsiteY2" fmla="*/ 81040 h 389739"/>
                  <a:gd name="connsiteX3" fmla="*/ 264847 w 386074"/>
                  <a:gd name="connsiteY3" fmla="*/ 60971 h 389739"/>
                  <a:gd name="connsiteX4" fmla="*/ 267983 w 386074"/>
                  <a:gd name="connsiteY4" fmla="*/ 28359 h 389739"/>
                  <a:gd name="connsiteX5" fmla="*/ 251049 w 386074"/>
                  <a:gd name="connsiteY5" fmla="*/ 7035 h 389739"/>
                  <a:gd name="connsiteX6" fmla="*/ 187079 w 386074"/>
                  <a:gd name="connsiteY6" fmla="*/ 137 h 389739"/>
                  <a:gd name="connsiteX7" fmla="*/ 165756 w 386074"/>
                  <a:gd name="connsiteY7" fmla="*/ 17070 h 389739"/>
                  <a:gd name="connsiteX8" fmla="*/ 162620 w 386074"/>
                  <a:gd name="connsiteY8" fmla="*/ 49682 h 389739"/>
                  <a:gd name="connsiteX9" fmla="*/ 123736 w 386074"/>
                  <a:gd name="connsiteY9" fmla="*/ 65361 h 389739"/>
                  <a:gd name="connsiteX10" fmla="*/ 96768 w 386074"/>
                  <a:gd name="connsiteY10" fmla="*/ 42783 h 389739"/>
                  <a:gd name="connsiteX11" fmla="*/ 69173 w 386074"/>
                  <a:gd name="connsiteY11" fmla="*/ 45292 h 389739"/>
                  <a:gd name="connsiteX12" fmla="*/ 27780 w 386074"/>
                  <a:gd name="connsiteY12" fmla="*/ 94211 h 389739"/>
                  <a:gd name="connsiteX13" fmla="*/ 30289 w 386074"/>
                  <a:gd name="connsiteY13" fmla="*/ 121806 h 389739"/>
                  <a:gd name="connsiteX14" fmla="*/ 57257 w 386074"/>
                  <a:gd name="connsiteY14" fmla="*/ 144383 h 389739"/>
                  <a:gd name="connsiteX15" fmla="*/ 48477 w 386074"/>
                  <a:gd name="connsiteY15" fmla="*/ 188285 h 389739"/>
                  <a:gd name="connsiteX16" fmla="*/ 13983 w 386074"/>
                  <a:gd name="connsiteY16" fmla="*/ 198319 h 389739"/>
                  <a:gd name="connsiteX17" fmla="*/ 812 w 386074"/>
                  <a:gd name="connsiteY17" fmla="*/ 222151 h 389739"/>
                  <a:gd name="connsiteX18" fmla="*/ 18373 w 386074"/>
                  <a:gd name="connsiteY18" fmla="*/ 283613 h 389739"/>
                  <a:gd name="connsiteX19" fmla="*/ 42205 w 386074"/>
                  <a:gd name="connsiteY19" fmla="*/ 296783 h 389739"/>
                  <a:gd name="connsiteX20" fmla="*/ 77953 w 386074"/>
                  <a:gd name="connsiteY20" fmla="*/ 286749 h 389739"/>
                  <a:gd name="connsiteX21" fmla="*/ 101785 w 386074"/>
                  <a:gd name="connsiteY21" fmla="*/ 311835 h 389739"/>
                  <a:gd name="connsiteX22" fmla="*/ 121854 w 386074"/>
                  <a:gd name="connsiteY22" fmla="*/ 326260 h 389739"/>
                  <a:gd name="connsiteX23" fmla="*/ 118091 w 386074"/>
                  <a:gd name="connsiteY23" fmla="*/ 361381 h 389739"/>
                  <a:gd name="connsiteX24" fmla="*/ 135025 w 386074"/>
                  <a:gd name="connsiteY24" fmla="*/ 382704 h 389739"/>
                  <a:gd name="connsiteX25" fmla="*/ 198995 w 386074"/>
                  <a:gd name="connsiteY25" fmla="*/ 389603 h 389739"/>
                  <a:gd name="connsiteX26" fmla="*/ 220318 w 386074"/>
                  <a:gd name="connsiteY26" fmla="*/ 372670 h 389739"/>
                  <a:gd name="connsiteX27" fmla="*/ 223454 w 386074"/>
                  <a:gd name="connsiteY27" fmla="*/ 346329 h 389739"/>
                  <a:gd name="connsiteX28" fmla="*/ 274254 w 386074"/>
                  <a:gd name="connsiteY28" fmla="*/ 328141 h 389739"/>
                  <a:gd name="connsiteX29" fmla="*/ 293069 w 386074"/>
                  <a:gd name="connsiteY29" fmla="*/ 343820 h 389739"/>
                  <a:gd name="connsiteX30" fmla="*/ 320664 w 386074"/>
                  <a:gd name="connsiteY30" fmla="*/ 341312 h 389739"/>
                  <a:gd name="connsiteX31" fmla="*/ 362057 w 386074"/>
                  <a:gd name="connsiteY31" fmla="*/ 292393 h 389739"/>
                  <a:gd name="connsiteX32" fmla="*/ 359548 w 386074"/>
                  <a:gd name="connsiteY32" fmla="*/ 264798 h 389739"/>
                  <a:gd name="connsiteX33" fmla="*/ 340733 w 386074"/>
                  <a:gd name="connsiteY33" fmla="*/ 249119 h 389739"/>
                  <a:gd name="connsiteX34" fmla="*/ 349514 w 386074"/>
                  <a:gd name="connsiteY34" fmla="*/ 198319 h 389739"/>
                  <a:gd name="connsiteX35" fmla="*/ 372091 w 386074"/>
                  <a:gd name="connsiteY35" fmla="*/ 192048 h 389739"/>
                  <a:gd name="connsiteX36" fmla="*/ 385262 w 386074"/>
                  <a:gd name="connsiteY36" fmla="*/ 168216 h 389739"/>
                  <a:gd name="connsiteX37" fmla="*/ 367701 w 386074"/>
                  <a:gd name="connsiteY37" fmla="*/ 106754 h 389739"/>
                  <a:gd name="connsiteX38" fmla="*/ 343869 w 386074"/>
                  <a:gd name="connsiteY38" fmla="*/ 92329 h 389739"/>
                  <a:gd name="connsiteX39" fmla="*/ 255439 w 386074"/>
                  <a:gd name="connsiteY39" fmla="*/ 246611 h 389739"/>
                  <a:gd name="connsiteX40" fmla="*/ 141296 w 386074"/>
                  <a:gd name="connsiteY40" fmla="*/ 256645 h 389739"/>
                  <a:gd name="connsiteX41" fmla="*/ 131262 w 386074"/>
                  <a:gd name="connsiteY41" fmla="*/ 142502 h 389739"/>
                  <a:gd name="connsiteX42" fmla="*/ 245405 w 386074"/>
                  <a:gd name="connsiteY42" fmla="*/ 132467 h 389739"/>
                  <a:gd name="connsiteX43" fmla="*/ 255439 w 386074"/>
                  <a:gd name="connsiteY43" fmla="*/ 246611 h 389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6074" h="389739">
                    <a:moveTo>
                      <a:pt x="343869" y="92329"/>
                    </a:moveTo>
                    <a:lnTo>
                      <a:pt x="315020" y="100482"/>
                    </a:lnTo>
                    <a:cubicBezTo>
                      <a:pt x="309375" y="93583"/>
                      <a:pt x="302477" y="87312"/>
                      <a:pt x="295578" y="81040"/>
                    </a:cubicBezTo>
                    <a:cubicBezTo>
                      <a:pt x="285543" y="72887"/>
                      <a:pt x="275509" y="66615"/>
                      <a:pt x="264847" y="60971"/>
                    </a:cubicBezTo>
                    <a:lnTo>
                      <a:pt x="267983" y="28359"/>
                    </a:lnTo>
                    <a:cubicBezTo>
                      <a:pt x="269237" y="17697"/>
                      <a:pt x="261711" y="8290"/>
                      <a:pt x="251049" y="7035"/>
                    </a:cubicBezTo>
                    <a:lnTo>
                      <a:pt x="187079" y="137"/>
                    </a:lnTo>
                    <a:cubicBezTo>
                      <a:pt x="176417" y="-1118"/>
                      <a:pt x="167010" y="6408"/>
                      <a:pt x="165756" y="17070"/>
                    </a:cubicBezTo>
                    <a:lnTo>
                      <a:pt x="162620" y="49682"/>
                    </a:lnTo>
                    <a:cubicBezTo>
                      <a:pt x="148822" y="52818"/>
                      <a:pt x="136279" y="58462"/>
                      <a:pt x="123736" y="65361"/>
                    </a:cubicBezTo>
                    <a:lnTo>
                      <a:pt x="96768" y="42783"/>
                    </a:lnTo>
                    <a:cubicBezTo>
                      <a:pt x="88615" y="35885"/>
                      <a:pt x="76072" y="37139"/>
                      <a:pt x="69173" y="45292"/>
                    </a:cubicBezTo>
                    <a:lnTo>
                      <a:pt x="27780" y="94211"/>
                    </a:lnTo>
                    <a:cubicBezTo>
                      <a:pt x="20881" y="102364"/>
                      <a:pt x="22136" y="114907"/>
                      <a:pt x="30289" y="121806"/>
                    </a:cubicBezTo>
                    <a:lnTo>
                      <a:pt x="57257" y="144383"/>
                    </a:lnTo>
                    <a:cubicBezTo>
                      <a:pt x="51612" y="158808"/>
                      <a:pt x="49104" y="173233"/>
                      <a:pt x="48477" y="188285"/>
                    </a:cubicBezTo>
                    <a:lnTo>
                      <a:pt x="13983" y="198319"/>
                    </a:lnTo>
                    <a:cubicBezTo>
                      <a:pt x="3948" y="201455"/>
                      <a:pt x="-2324" y="212117"/>
                      <a:pt x="812" y="222151"/>
                    </a:cubicBezTo>
                    <a:lnTo>
                      <a:pt x="18373" y="283613"/>
                    </a:lnTo>
                    <a:cubicBezTo>
                      <a:pt x="21509" y="293648"/>
                      <a:pt x="32170" y="299919"/>
                      <a:pt x="42205" y="296783"/>
                    </a:cubicBezTo>
                    <a:lnTo>
                      <a:pt x="77953" y="286749"/>
                    </a:lnTo>
                    <a:cubicBezTo>
                      <a:pt x="84852" y="295529"/>
                      <a:pt x="92378" y="303682"/>
                      <a:pt x="101785" y="311835"/>
                    </a:cubicBezTo>
                    <a:cubicBezTo>
                      <a:pt x="108057" y="317480"/>
                      <a:pt x="114328" y="321870"/>
                      <a:pt x="121854" y="326260"/>
                    </a:cubicBezTo>
                    <a:lnTo>
                      <a:pt x="118091" y="361381"/>
                    </a:lnTo>
                    <a:cubicBezTo>
                      <a:pt x="116837" y="372043"/>
                      <a:pt x="124363" y="381450"/>
                      <a:pt x="135025" y="382704"/>
                    </a:cubicBezTo>
                    <a:lnTo>
                      <a:pt x="198995" y="389603"/>
                    </a:lnTo>
                    <a:cubicBezTo>
                      <a:pt x="209657" y="390858"/>
                      <a:pt x="219064" y="383332"/>
                      <a:pt x="220318" y="372670"/>
                    </a:cubicBezTo>
                    <a:lnTo>
                      <a:pt x="223454" y="346329"/>
                    </a:lnTo>
                    <a:cubicBezTo>
                      <a:pt x="241015" y="343193"/>
                      <a:pt x="258575" y="337549"/>
                      <a:pt x="274254" y="328141"/>
                    </a:cubicBezTo>
                    <a:lnTo>
                      <a:pt x="293069" y="343820"/>
                    </a:lnTo>
                    <a:cubicBezTo>
                      <a:pt x="301222" y="350719"/>
                      <a:pt x="313765" y="349465"/>
                      <a:pt x="320664" y="341312"/>
                    </a:cubicBezTo>
                    <a:lnTo>
                      <a:pt x="362057" y="292393"/>
                    </a:lnTo>
                    <a:cubicBezTo>
                      <a:pt x="368956" y="284240"/>
                      <a:pt x="367701" y="271697"/>
                      <a:pt x="359548" y="264798"/>
                    </a:cubicBezTo>
                    <a:lnTo>
                      <a:pt x="340733" y="249119"/>
                    </a:lnTo>
                    <a:cubicBezTo>
                      <a:pt x="346378" y="232813"/>
                      <a:pt x="349514" y="215880"/>
                      <a:pt x="349514" y="198319"/>
                    </a:cubicBezTo>
                    <a:lnTo>
                      <a:pt x="372091" y="192048"/>
                    </a:lnTo>
                    <a:cubicBezTo>
                      <a:pt x="382126" y="188912"/>
                      <a:pt x="388398" y="178250"/>
                      <a:pt x="385262" y="168216"/>
                    </a:cubicBezTo>
                    <a:lnTo>
                      <a:pt x="367701" y="106754"/>
                    </a:lnTo>
                    <a:cubicBezTo>
                      <a:pt x="365193" y="94838"/>
                      <a:pt x="353904" y="89193"/>
                      <a:pt x="343869" y="92329"/>
                    </a:cubicBezTo>
                    <a:close/>
                    <a:moveTo>
                      <a:pt x="255439" y="246611"/>
                    </a:moveTo>
                    <a:cubicBezTo>
                      <a:pt x="227217" y="281104"/>
                      <a:pt x="175790" y="285495"/>
                      <a:pt x="141296" y="256645"/>
                    </a:cubicBezTo>
                    <a:cubicBezTo>
                      <a:pt x="106802" y="228423"/>
                      <a:pt x="102412" y="176996"/>
                      <a:pt x="131262" y="142502"/>
                    </a:cubicBezTo>
                    <a:cubicBezTo>
                      <a:pt x="159484" y="108008"/>
                      <a:pt x="210911" y="103618"/>
                      <a:pt x="245405" y="132467"/>
                    </a:cubicBezTo>
                    <a:cubicBezTo>
                      <a:pt x="279272" y="161944"/>
                      <a:pt x="284289" y="212744"/>
                      <a:pt x="255439" y="246611"/>
                    </a:cubicBezTo>
                    <a:close/>
                  </a:path>
                </a:pathLst>
              </a:custGeom>
              <a:solidFill>
                <a:schemeClr val="bg2"/>
              </a:solidFill>
              <a:ln w="6262"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sp>
            <p:nvSpPr>
              <p:cNvPr id="54" name="Graphic 3">
                <a:extLst>
                  <a:ext uri="{FF2B5EF4-FFF2-40B4-BE49-F238E27FC236}">
                    <a16:creationId xmlns:a16="http://schemas.microsoft.com/office/drawing/2014/main" id="{06804E87-44A8-0913-2638-FA1DC251CAF2}"/>
                  </a:ext>
                </a:extLst>
              </p:cNvPr>
              <p:cNvSpPr/>
              <p:nvPr/>
            </p:nvSpPr>
            <p:spPr>
              <a:xfrm>
                <a:off x="6675453" y="2929036"/>
                <a:ext cx="288058" cy="275455"/>
              </a:xfrm>
              <a:custGeom>
                <a:avLst/>
                <a:gdLst>
                  <a:gd name="connsiteX0" fmla="*/ 274888 w 288058"/>
                  <a:gd name="connsiteY0" fmla="*/ 117345 h 275455"/>
                  <a:gd name="connsiteX1" fmla="*/ 253564 w 288058"/>
                  <a:gd name="connsiteY1" fmla="*/ 114209 h 275455"/>
                  <a:gd name="connsiteX2" fmla="*/ 247293 w 288058"/>
                  <a:gd name="connsiteY2" fmla="*/ 95394 h 275455"/>
                  <a:gd name="connsiteX3" fmla="*/ 232868 w 288058"/>
                  <a:gd name="connsiteY3" fmla="*/ 72190 h 275455"/>
                  <a:gd name="connsiteX4" fmla="*/ 245411 w 288058"/>
                  <a:gd name="connsiteY4" fmla="*/ 52120 h 275455"/>
                  <a:gd name="connsiteX5" fmla="*/ 240394 w 288058"/>
                  <a:gd name="connsiteY5" fmla="*/ 32678 h 275455"/>
                  <a:gd name="connsiteX6" fmla="*/ 200883 w 288058"/>
                  <a:gd name="connsiteY6" fmla="*/ 8219 h 275455"/>
                  <a:gd name="connsiteX7" fmla="*/ 181441 w 288058"/>
                  <a:gd name="connsiteY7" fmla="*/ 13236 h 275455"/>
                  <a:gd name="connsiteX8" fmla="*/ 168898 w 288058"/>
                  <a:gd name="connsiteY8" fmla="*/ 33933 h 275455"/>
                  <a:gd name="connsiteX9" fmla="*/ 138167 w 288058"/>
                  <a:gd name="connsiteY9" fmla="*/ 32051 h 275455"/>
                  <a:gd name="connsiteX10" fmla="*/ 127505 w 288058"/>
                  <a:gd name="connsiteY10" fmla="*/ 8219 h 275455"/>
                  <a:gd name="connsiteX11" fmla="*/ 108063 w 288058"/>
                  <a:gd name="connsiteY11" fmla="*/ 1320 h 275455"/>
                  <a:gd name="connsiteX12" fmla="*/ 65416 w 288058"/>
                  <a:gd name="connsiteY12" fmla="*/ 20762 h 275455"/>
                  <a:gd name="connsiteX13" fmla="*/ 58517 w 288058"/>
                  <a:gd name="connsiteY13" fmla="*/ 40204 h 275455"/>
                  <a:gd name="connsiteX14" fmla="*/ 69179 w 288058"/>
                  <a:gd name="connsiteY14" fmla="*/ 64036 h 275455"/>
                  <a:gd name="connsiteX15" fmla="*/ 49737 w 288058"/>
                  <a:gd name="connsiteY15" fmla="*/ 89750 h 275455"/>
                  <a:gd name="connsiteX16" fmla="*/ 24024 w 288058"/>
                  <a:gd name="connsiteY16" fmla="*/ 85360 h 275455"/>
                  <a:gd name="connsiteX17" fmla="*/ 7717 w 288058"/>
                  <a:gd name="connsiteY17" fmla="*/ 97276 h 275455"/>
                  <a:gd name="connsiteX18" fmla="*/ 191 w 288058"/>
                  <a:gd name="connsiteY18" fmla="*/ 143686 h 275455"/>
                  <a:gd name="connsiteX19" fmla="*/ 12108 w 288058"/>
                  <a:gd name="connsiteY19" fmla="*/ 159992 h 275455"/>
                  <a:gd name="connsiteX20" fmla="*/ 39075 w 288058"/>
                  <a:gd name="connsiteY20" fmla="*/ 164382 h 275455"/>
                  <a:gd name="connsiteX21" fmla="*/ 47228 w 288058"/>
                  <a:gd name="connsiteY21" fmla="*/ 188214 h 275455"/>
                  <a:gd name="connsiteX22" fmla="*/ 56009 w 288058"/>
                  <a:gd name="connsiteY22" fmla="*/ 203893 h 275455"/>
                  <a:gd name="connsiteX23" fmla="*/ 42838 w 288058"/>
                  <a:gd name="connsiteY23" fmla="*/ 225217 h 275455"/>
                  <a:gd name="connsiteX24" fmla="*/ 47856 w 288058"/>
                  <a:gd name="connsiteY24" fmla="*/ 244659 h 275455"/>
                  <a:gd name="connsiteX25" fmla="*/ 87367 w 288058"/>
                  <a:gd name="connsiteY25" fmla="*/ 269118 h 275455"/>
                  <a:gd name="connsiteX26" fmla="*/ 106809 w 288058"/>
                  <a:gd name="connsiteY26" fmla="*/ 264101 h 275455"/>
                  <a:gd name="connsiteX27" fmla="*/ 116843 w 288058"/>
                  <a:gd name="connsiteY27" fmla="*/ 247167 h 275455"/>
                  <a:gd name="connsiteX28" fmla="*/ 156354 w 288058"/>
                  <a:gd name="connsiteY28" fmla="*/ 250930 h 275455"/>
                  <a:gd name="connsiteX29" fmla="*/ 163880 w 288058"/>
                  <a:gd name="connsiteY29" fmla="*/ 267236 h 275455"/>
                  <a:gd name="connsiteX30" fmla="*/ 183322 w 288058"/>
                  <a:gd name="connsiteY30" fmla="*/ 274135 h 275455"/>
                  <a:gd name="connsiteX31" fmla="*/ 225969 w 288058"/>
                  <a:gd name="connsiteY31" fmla="*/ 254693 h 275455"/>
                  <a:gd name="connsiteX32" fmla="*/ 232868 w 288058"/>
                  <a:gd name="connsiteY32" fmla="*/ 235251 h 275455"/>
                  <a:gd name="connsiteX33" fmla="*/ 225342 w 288058"/>
                  <a:gd name="connsiteY33" fmla="*/ 218945 h 275455"/>
                  <a:gd name="connsiteX34" fmla="*/ 247293 w 288058"/>
                  <a:gd name="connsiteY34" fmla="*/ 188214 h 275455"/>
                  <a:gd name="connsiteX35" fmla="*/ 264226 w 288058"/>
                  <a:gd name="connsiteY35" fmla="*/ 191350 h 275455"/>
                  <a:gd name="connsiteX36" fmla="*/ 280532 w 288058"/>
                  <a:gd name="connsiteY36" fmla="*/ 179434 h 275455"/>
                  <a:gd name="connsiteX37" fmla="*/ 288058 w 288058"/>
                  <a:gd name="connsiteY37" fmla="*/ 133024 h 275455"/>
                  <a:gd name="connsiteX38" fmla="*/ 274888 w 288058"/>
                  <a:gd name="connsiteY38" fmla="*/ 117345 h 275455"/>
                  <a:gd name="connsiteX39" fmla="*/ 168270 w 288058"/>
                  <a:gd name="connsiteY39" fmla="*/ 191977 h 275455"/>
                  <a:gd name="connsiteX40" fmla="*/ 89875 w 288058"/>
                  <a:gd name="connsiteY40" fmla="*/ 163128 h 275455"/>
                  <a:gd name="connsiteX41" fmla="*/ 118725 w 288058"/>
                  <a:gd name="connsiteY41" fmla="*/ 84733 h 275455"/>
                  <a:gd name="connsiteX42" fmla="*/ 197120 w 288058"/>
                  <a:gd name="connsiteY42" fmla="*/ 113582 h 275455"/>
                  <a:gd name="connsiteX43" fmla="*/ 168270 w 288058"/>
                  <a:gd name="connsiteY43" fmla="*/ 191977 h 27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88058" h="275455">
                    <a:moveTo>
                      <a:pt x="274888" y="117345"/>
                    </a:moveTo>
                    <a:lnTo>
                      <a:pt x="253564" y="114209"/>
                    </a:lnTo>
                    <a:cubicBezTo>
                      <a:pt x="252310" y="107938"/>
                      <a:pt x="249801" y="101666"/>
                      <a:pt x="247293" y="95394"/>
                    </a:cubicBezTo>
                    <a:cubicBezTo>
                      <a:pt x="243530" y="87241"/>
                      <a:pt x="238512" y="79088"/>
                      <a:pt x="232868" y="72190"/>
                    </a:cubicBezTo>
                    <a:lnTo>
                      <a:pt x="245411" y="52120"/>
                    </a:lnTo>
                    <a:cubicBezTo>
                      <a:pt x="249174" y="45222"/>
                      <a:pt x="247293" y="36441"/>
                      <a:pt x="240394" y="32678"/>
                    </a:cubicBezTo>
                    <a:lnTo>
                      <a:pt x="200883" y="8219"/>
                    </a:lnTo>
                    <a:cubicBezTo>
                      <a:pt x="193984" y="4456"/>
                      <a:pt x="185204" y="6338"/>
                      <a:pt x="181441" y="13236"/>
                    </a:cubicBezTo>
                    <a:lnTo>
                      <a:pt x="168898" y="33933"/>
                    </a:lnTo>
                    <a:cubicBezTo>
                      <a:pt x="158863" y="32051"/>
                      <a:pt x="148201" y="31424"/>
                      <a:pt x="138167" y="32051"/>
                    </a:cubicBezTo>
                    <a:lnTo>
                      <a:pt x="127505" y="8219"/>
                    </a:lnTo>
                    <a:cubicBezTo>
                      <a:pt x="124369" y="693"/>
                      <a:pt x="115589" y="-1815"/>
                      <a:pt x="108063" y="1320"/>
                    </a:cubicBezTo>
                    <a:lnTo>
                      <a:pt x="65416" y="20762"/>
                    </a:lnTo>
                    <a:cubicBezTo>
                      <a:pt x="57890" y="23898"/>
                      <a:pt x="55382" y="32678"/>
                      <a:pt x="58517" y="40204"/>
                    </a:cubicBezTo>
                    <a:lnTo>
                      <a:pt x="69179" y="64036"/>
                    </a:lnTo>
                    <a:cubicBezTo>
                      <a:pt x="61026" y="72190"/>
                      <a:pt x="54754" y="80970"/>
                      <a:pt x="49737" y="89750"/>
                    </a:cubicBezTo>
                    <a:lnTo>
                      <a:pt x="24024" y="85360"/>
                    </a:lnTo>
                    <a:cubicBezTo>
                      <a:pt x="15870" y="84106"/>
                      <a:pt x="8972" y="89123"/>
                      <a:pt x="7717" y="97276"/>
                    </a:cubicBezTo>
                    <a:lnTo>
                      <a:pt x="191" y="143686"/>
                    </a:lnTo>
                    <a:cubicBezTo>
                      <a:pt x="-1063" y="151839"/>
                      <a:pt x="3954" y="158738"/>
                      <a:pt x="12108" y="159992"/>
                    </a:cubicBezTo>
                    <a:lnTo>
                      <a:pt x="39075" y="164382"/>
                    </a:lnTo>
                    <a:cubicBezTo>
                      <a:pt x="40330" y="172535"/>
                      <a:pt x="43466" y="180688"/>
                      <a:pt x="47228" y="188214"/>
                    </a:cubicBezTo>
                    <a:cubicBezTo>
                      <a:pt x="49737" y="193859"/>
                      <a:pt x="52873" y="198876"/>
                      <a:pt x="56009" y="203893"/>
                    </a:cubicBezTo>
                    <a:lnTo>
                      <a:pt x="42838" y="225217"/>
                    </a:lnTo>
                    <a:cubicBezTo>
                      <a:pt x="39075" y="232115"/>
                      <a:pt x="40957" y="240896"/>
                      <a:pt x="47856" y="244659"/>
                    </a:cubicBezTo>
                    <a:lnTo>
                      <a:pt x="87367" y="269118"/>
                    </a:lnTo>
                    <a:cubicBezTo>
                      <a:pt x="94265" y="272881"/>
                      <a:pt x="103046" y="270999"/>
                      <a:pt x="106809" y="264101"/>
                    </a:cubicBezTo>
                    <a:lnTo>
                      <a:pt x="116843" y="247167"/>
                    </a:lnTo>
                    <a:cubicBezTo>
                      <a:pt x="129387" y="250303"/>
                      <a:pt x="142557" y="252185"/>
                      <a:pt x="156354" y="250930"/>
                    </a:cubicBezTo>
                    <a:lnTo>
                      <a:pt x="163880" y="267236"/>
                    </a:lnTo>
                    <a:cubicBezTo>
                      <a:pt x="167016" y="274762"/>
                      <a:pt x="175796" y="277271"/>
                      <a:pt x="183322" y="274135"/>
                    </a:cubicBezTo>
                    <a:lnTo>
                      <a:pt x="225969" y="254693"/>
                    </a:lnTo>
                    <a:cubicBezTo>
                      <a:pt x="233495" y="251557"/>
                      <a:pt x="236004" y="242777"/>
                      <a:pt x="232868" y="235251"/>
                    </a:cubicBezTo>
                    <a:lnTo>
                      <a:pt x="225342" y="218945"/>
                    </a:lnTo>
                    <a:cubicBezTo>
                      <a:pt x="234749" y="210165"/>
                      <a:pt x="242275" y="199503"/>
                      <a:pt x="247293" y="188214"/>
                    </a:cubicBezTo>
                    <a:lnTo>
                      <a:pt x="264226" y="191350"/>
                    </a:lnTo>
                    <a:cubicBezTo>
                      <a:pt x="272379" y="192604"/>
                      <a:pt x="279278" y="187587"/>
                      <a:pt x="280532" y="179434"/>
                    </a:cubicBezTo>
                    <a:lnTo>
                      <a:pt x="288058" y="133024"/>
                    </a:lnTo>
                    <a:cubicBezTo>
                      <a:pt x="288058" y="125498"/>
                      <a:pt x="283041" y="118599"/>
                      <a:pt x="274888" y="117345"/>
                    </a:cubicBezTo>
                    <a:close/>
                    <a:moveTo>
                      <a:pt x="168270" y="191977"/>
                    </a:moveTo>
                    <a:cubicBezTo>
                      <a:pt x="138794" y="205775"/>
                      <a:pt x="103673" y="192604"/>
                      <a:pt x="89875" y="163128"/>
                    </a:cubicBezTo>
                    <a:cubicBezTo>
                      <a:pt x="76078" y="133651"/>
                      <a:pt x="89248" y="98530"/>
                      <a:pt x="118725" y="84733"/>
                    </a:cubicBezTo>
                    <a:cubicBezTo>
                      <a:pt x="148201" y="70935"/>
                      <a:pt x="183322" y="84106"/>
                      <a:pt x="197120" y="113582"/>
                    </a:cubicBezTo>
                    <a:cubicBezTo>
                      <a:pt x="210917" y="143059"/>
                      <a:pt x="197747" y="178180"/>
                      <a:pt x="168270" y="191977"/>
                    </a:cubicBezTo>
                    <a:close/>
                  </a:path>
                </a:pathLst>
              </a:custGeom>
              <a:solidFill>
                <a:schemeClr val="bg2"/>
              </a:solidFill>
              <a:ln w="6262"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ndParaRPr>
              </a:p>
            </p:txBody>
          </p:sp>
        </p:grpSp>
      </p:grpSp>
      <p:grpSp>
        <p:nvGrpSpPr>
          <p:cNvPr id="55" name="Group 54">
            <a:extLst>
              <a:ext uri="{FF2B5EF4-FFF2-40B4-BE49-F238E27FC236}">
                <a16:creationId xmlns:a16="http://schemas.microsoft.com/office/drawing/2014/main" id="{DCB00B46-ABCD-B4DF-B772-959BE0A8BFF5}"/>
              </a:ext>
              <a:ext uri="{C183D7F6-B498-43B3-948B-1728B52AA6E4}">
                <adec:decorative xmlns:adec="http://schemas.microsoft.com/office/drawing/2017/decorative" val="1"/>
              </a:ext>
            </a:extLst>
          </p:cNvPr>
          <p:cNvGrpSpPr/>
          <p:nvPr/>
        </p:nvGrpSpPr>
        <p:grpSpPr>
          <a:xfrm>
            <a:off x="9662610" y="2057705"/>
            <a:ext cx="731520" cy="731520"/>
            <a:chOff x="10299651" y="1737979"/>
            <a:chExt cx="602584" cy="602584"/>
          </a:xfrm>
        </p:grpSpPr>
        <p:sp>
          <p:nvSpPr>
            <p:cNvPr id="56" name="Oval 55">
              <a:extLst>
                <a:ext uri="{FF2B5EF4-FFF2-40B4-BE49-F238E27FC236}">
                  <a16:creationId xmlns:a16="http://schemas.microsoft.com/office/drawing/2014/main" id="{25C5C127-C7E5-76AD-081E-1F93C5EEF741}"/>
                </a:ext>
              </a:extLst>
            </p:cNvPr>
            <p:cNvSpPr/>
            <p:nvPr/>
          </p:nvSpPr>
          <p:spPr bwMode="auto">
            <a:xfrm>
              <a:off x="10299651" y="1737979"/>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solidFill>
                    <a:schemeClr val="tx2"/>
                  </a:solidFill>
                </a:ln>
                <a:solidFill>
                  <a:srgbClr val="225B61"/>
                </a:solidFill>
                <a:effectLst/>
                <a:uLnTx/>
                <a:uFillTx/>
                <a:latin typeface="Segoe UI"/>
                <a:ea typeface="+mn-ea"/>
                <a:cs typeface="Segoe UI" pitchFamily="34" charset="0"/>
              </a:endParaRPr>
            </a:p>
          </p:txBody>
        </p:sp>
        <p:grpSp>
          <p:nvGrpSpPr>
            <p:cNvPr id="57" name="Group 122">
              <a:extLst>
                <a:ext uri="{FF2B5EF4-FFF2-40B4-BE49-F238E27FC236}">
                  <a16:creationId xmlns:a16="http://schemas.microsoft.com/office/drawing/2014/main" id="{69765298-AAD9-B0F2-A26A-63183546E857}"/>
                </a:ext>
              </a:extLst>
            </p:cNvPr>
            <p:cNvGrpSpPr>
              <a:grpSpLocks noChangeAspect="1"/>
            </p:cNvGrpSpPr>
            <p:nvPr/>
          </p:nvGrpSpPr>
          <p:grpSpPr bwMode="auto">
            <a:xfrm>
              <a:off x="10442987" y="1878934"/>
              <a:ext cx="315913" cy="320675"/>
              <a:chOff x="5900" y="2095"/>
              <a:chExt cx="199" cy="202"/>
            </a:xfrm>
            <a:solidFill>
              <a:srgbClr val="080808"/>
            </a:solidFill>
          </p:grpSpPr>
          <p:sp>
            <p:nvSpPr>
              <p:cNvPr id="58" name="Freeform 123">
                <a:extLst>
                  <a:ext uri="{FF2B5EF4-FFF2-40B4-BE49-F238E27FC236}">
                    <a16:creationId xmlns:a16="http://schemas.microsoft.com/office/drawing/2014/main" id="{508B4120-3AC0-CAFC-DB46-53C988C4C16A}"/>
                  </a:ext>
                </a:extLst>
              </p:cNvPr>
              <p:cNvSpPr>
                <a:spLocks/>
              </p:cNvSpPr>
              <p:nvPr/>
            </p:nvSpPr>
            <p:spPr bwMode="auto">
              <a:xfrm>
                <a:off x="5900" y="2095"/>
                <a:ext cx="108" cy="179"/>
              </a:xfrm>
              <a:custGeom>
                <a:avLst/>
                <a:gdLst>
                  <a:gd name="T0" fmla="*/ 150 w 174"/>
                  <a:gd name="T1" fmla="*/ 0 h 289"/>
                  <a:gd name="T2" fmla="*/ 150 w 174"/>
                  <a:gd name="T3" fmla="*/ 0 h 289"/>
                  <a:gd name="T4" fmla="*/ 0 w 174"/>
                  <a:gd name="T5" fmla="*/ 0 h 289"/>
                  <a:gd name="T6" fmla="*/ 0 w 174"/>
                  <a:gd name="T7" fmla="*/ 289 h 289"/>
                  <a:gd name="T8" fmla="*/ 67 w 174"/>
                  <a:gd name="T9" fmla="*/ 289 h 289"/>
                  <a:gd name="T10" fmla="*/ 67 w 174"/>
                  <a:gd name="T11" fmla="*/ 33 h 289"/>
                  <a:gd name="T12" fmla="*/ 174 w 174"/>
                  <a:gd name="T13" fmla="*/ 33 h 289"/>
                  <a:gd name="T14" fmla="*/ 150 w 174"/>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 h="289">
                    <a:moveTo>
                      <a:pt x="150" y="0"/>
                    </a:moveTo>
                    <a:lnTo>
                      <a:pt x="150" y="0"/>
                    </a:lnTo>
                    <a:lnTo>
                      <a:pt x="0" y="0"/>
                    </a:lnTo>
                    <a:lnTo>
                      <a:pt x="0" y="289"/>
                    </a:lnTo>
                    <a:lnTo>
                      <a:pt x="67" y="289"/>
                    </a:lnTo>
                    <a:lnTo>
                      <a:pt x="67" y="33"/>
                    </a:lnTo>
                    <a:lnTo>
                      <a:pt x="174" y="33"/>
                    </a:lnTo>
                    <a:lnTo>
                      <a:pt x="150" y="0"/>
                    </a:lnTo>
                    <a:close/>
                  </a:path>
                </a:pathLst>
              </a:custGeom>
              <a:solidFill>
                <a:schemeClr val="bg2"/>
              </a:solidFill>
              <a:ln w="0">
                <a:solidFill>
                  <a:schemeClr val="bg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71" b="0" i="0" u="none" strike="noStrike" kern="0" cap="none" spc="0" normalizeH="0" baseline="0" noProof="0">
                  <a:ln>
                    <a:solidFill>
                      <a:schemeClr val="tx2"/>
                    </a:solidFill>
                  </a:ln>
                  <a:solidFill>
                    <a:srgbClr val="225B61"/>
                  </a:solidFill>
                  <a:effectLst/>
                  <a:uLnTx/>
                  <a:uFillTx/>
                  <a:latin typeface="Segoe UI"/>
                </a:endParaRPr>
              </a:p>
            </p:txBody>
          </p:sp>
          <p:sp>
            <p:nvSpPr>
              <p:cNvPr id="59" name="Freeform 124">
                <a:extLst>
                  <a:ext uri="{FF2B5EF4-FFF2-40B4-BE49-F238E27FC236}">
                    <a16:creationId xmlns:a16="http://schemas.microsoft.com/office/drawing/2014/main" id="{4E2DA807-054A-569D-C151-73A64E105DAC}"/>
                  </a:ext>
                </a:extLst>
              </p:cNvPr>
              <p:cNvSpPr>
                <a:spLocks noEditPoints="1"/>
              </p:cNvSpPr>
              <p:nvPr/>
            </p:nvSpPr>
            <p:spPr bwMode="auto">
              <a:xfrm>
                <a:off x="5957" y="2132"/>
                <a:ext cx="142" cy="165"/>
              </a:xfrm>
              <a:custGeom>
                <a:avLst/>
                <a:gdLst>
                  <a:gd name="T0" fmla="*/ 200 w 228"/>
                  <a:gd name="T1" fmla="*/ 134 h 267"/>
                  <a:gd name="T2" fmla="*/ 200 w 228"/>
                  <a:gd name="T3" fmla="*/ 134 h 267"/>
                  <a:gd name="T4" fmla="*/ 27 w 228"/>
                  <a:gd name="T5" fmla="*/ 134 h 267"/>
                  <a:gd name="T6" fmla="*/ 27 w 228"/>
                  <a:gd name="T7" fmla="*/ 107 h 267"/>
                  <a:gd name="T8" fmla="*/ 200 w 228"/>
                  <a:gd name="T9" fmla="*/ 107 h 267"/>
                  <a:gd name="T10" fmla="*/ 200 w 228"/>
                  <a:gd name="T11" fmla="*/ 134 h 267"/>
                  <a:gd name="T12" fmla="*/ 200 w 228"/>
                  <a:gd name="T13" fmla="*/ 187 h 267"/>
                  <a:gd name="T14" fmla="*/ 200 w 228"/>
                  <a:gd name="T15" fmla="*/ 187 h 267"/>
                  <a:gd name="T16" fmla="*/ 27 w 228"/>
                  <a:gd name="T17" fmla="*/ 187 h 267"/>
                  <a:gd name="T18" fmla="*/ 27 w 228"/>
                  <a:gd name="T19" fmla="*/ 160 h 267"/>
                  <a:gd name="T20" fmla="*/ 200 w 228"/>
                  <a:gd name="T21" fmla="*/ 160 h 267"/>
                  <a:gd name="T22" fmla="*/ 200 w 228"/>
                  <a:gd name="T23" fmla="*/ 187 h 267"/>
                  <a:gd name="T24" fmla="*/ 200 w 228"/>
                  <a:gd name="T25" fmla="*/ 240 h 267"/>
                  <a:gd name="T26" fmla="*/ 200 w 228"/>
                  <a:gd name="T27" fmla="*/ 240 h 267"/>
                  <a:gd name="T28" fmla="*/ 27 w 228"/>
                  <a:gd name="T29" fmla="*/ 240 h 267"/>
                  <a:gd name="T30" fmla="*/ 27 w 228"/>
                  <a:gd name="T31" fmla="*/ 213 h 267"/>
                  <a:gd name="T32" fmla="*/ 200 w 228"/>
                  <a:gd name="T33" fmla="*/ 213 h 267"/>
                  <a:gd name="T34" fmla="*/ 200 w 228"/>
                  <a:gd name="T35" fmla="*/ 240 h 267"/>
                  <a:gd name="T36" fmla="*/ 27 w 228"/>
                  <a:gd name="T37" fmla="*/ 54 h 267"/>
                  <a:gd name="T38" fmla="*/ 27 w 228"/>
                  <a:gd name="T39" fmla="*/ 54 h 267"/>
                  <a:gd name="T40" fmla="*/ 94 w 228"/>
                  <a:gd name="T41" fmla="*/ 54 h 267"/>
                  <a:gd name="T42" fmla="*/ 94 w 228"/>
                  <a:gd name="T43" fmla="*/ 80 h 267"/>
                  <a:gd name="T44" fmla="*/ 27 w 228"/>
                  <a:gd name="T45" fmla="*/ 80 h 267"/>
                  <a:gd name="T46" fmla="*/ 27 w 228"/>
                  <a:gd name="T47" fmla="*/ 54 h 267"/>
                  <a:gd name="T48" fmla="*/ 212 w 228"/>
                  <a:gd name="T49" fmla="*/ 0 h 267"/>
                  <a:gd name="T50" fmla="*/ 212 w 228"/>
                  <a:gd name="T51" fmla="*/ 0 h 267"/>
                  <a:gd name="T52" fmla="*/ 93 w 228"/>
                  <a:gd name="T53" fmla="*/ 0 h 267"/>
                  <a:gd name="T54" fmla="*/ 0 w 228"/>
                  <a:gd name="T55" fmla="*/ 0 h 267"/>
                  <a:gd name="T56" fmla="*/ 0 w 228"/>
                  <a:gd name="T57" fmla="*/ 267 h 267"/>
                  <a:gd name="T58" fmla="*/ 225 w 228"/>
                  <a:gd name="T59" fmla="*/ 267 h 267"/>
                  <a:gd name="T60" fmla="*/ 228 w 228"/>
                  <a:gd name="T61" fmla="*/ 16 h 267"/>
                  <a:gd name="T62" fmla="*/ 212 w 228"/>
                  <a:gd name="T63"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8" h="267">
                    <a:moveTo>
                      <a:pt x="200" y="134"/>
                    </a:moveTo>
                    <a:lnTo>
                      <a:pt x="200" y="134"/>
                    </a:lnTo>
                    <a:lnTo>
                      <a:pt x="27" y="134"/>
                    </a:lnTo>
                    <a:lnTo>
                      <a:pt x="27" y="107"/>
                    </a:lnTo>
                    <a:lnTo>
                      <a:pt x="200" y="107"/>
                    </a:lnTo>
                    <a:lnTo>
                      <a:pt x="200" y="134"/>
                    </a:lnTo>
                    <a:close/>
                    <a:moveTo>
                      <a:pt x="200" y="187"/>
                    </a:moveTo>
                    <a:lnTo>
                      <a:pt x="200" y="187"/>
                    </a:lnTo>
                    <a:lnTo>
                      <a:pt x="27" y="187"/>
                    </a:lnTo>
                    <a:lnTo>
                      <a:pt x="27" y="160"/>
                    </a:lnTo>
                    <a:lnTo>
                      <a:pt x="200" y="160"/>
                    </a:lnTo>
                    <a:lnTo>
                      <a:pt x="200" y="187"/>
                    </a:lnTo>
                    <a:close/>
                    <a:moveTo>
                      <a:pt x="200" y="240"/>
                    </a:moveTo>
                    <a:lnTo>
                      <a:pt x="200" y="240"/>
                    </a:lnTo>
                    <a:lnTo>
                      <a:pt x="27" y="240"/>
                    </a:lnTo>
                    <a:lnTo>
                      <a:pt x="27" y="213"/>
                    </a:lnTo>
                    <a:lnTo>
                      <a:pt x="200" y="213"/>
                    </a:lnTo>
                    <a:lnTo>
                      <a:pt x="200" y="240"/>
                    </a:lnTo>
                    <a:close/>
                    <a:moveTo>
                      <a:pt x="27" y="54"/>
                    </a:moveTo>
                    <a:lnTo>
                      <a:pt x="27" y="54"/>
                    </a:lnTo>
                    <a:lnTo>
                      <a:pt x="94" y="54"/>
                    </a:lnTo>
                    <a:lnTo>
                      <a:pt x="94" y="80"/>
                    </a:lnTo>
                    <a:lnTo>
                      <a:pt x="27" y="80"/>
                    </a:lnTo>
                    <a:lnTo>
                      <a:pt x="27" y="54"/>
                    </a:lnTo>
                    <a:close/>
                    <a:moveTo>
                      <a:pt x="212" y="0"/>
                    </a:moveTo>
                    <a:lnTo>
                      <a:pt x="212" y="0"/>
                    </a:lnTo>
                    <a:lnTo>
                      <a:pt x="93" y="0"/>
                    </a:lnTo>
                    <a:lnTo>
                      <a:pt x="0" y="0"/>
                    </a:lnTo>
                    <a:lnTo>
                      <a:pt x="0" y="267"/>
                    </a:lnTo>
                    <a:lnTo>
                      <a:pt x="225" y="267"/>
                    </a:lnTo>
                    <a:lnTo>
                      <a:pt x="228" y="16"/>
                    </a:lnTo>
                    <a:lnTo>
                      <a:pt x="212" y="0"/>
                    </a:lnTo>
                    <a:close/>
                  </a:path>
                </a:pathLst>
              </a:custGeom>
              <a:solidFill>
                <a:schemeClr val="bg2"/>
              </a:solidFill>
              <a:ln w="6340" cap="flat">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solidFill>
                      <a:schemeClr val="bg2"/>
                    </a:solidFill>
                  </a:ln>
                  <a:solidFill>
                    <a:srgbClr val="225B61"/>
                  </a:solidFill>
                  <a:effectLst/>
                  <a:uLnTx/>
                  <a:uFillTx/>
                  <a:latin typeface="Segoe UI"/>
                </a:endParaRPr>
              </a:p>
            </p:txBody>
          </p:sp>
        </p:grpSp>
      </p:grpSp>
      <p:sp>
        <p:nvSpPr>
          <p:cNvPr id="60" name="Rectangle: Rounded Corners 59">
            <a:extLst>
              <a:ext uri="{FF2B5EF4-FFF2-40B4-BE49-F238E27FC236}">
                <a16:creationId xmlns:a16="http://schemas.microsoft.com/office/drawing/2014/main" id="{D4D97374-0EE5-72C2-B8B1-AE1A53B6F987}"/>
              </a:ext>
            </a:extLst>
          </p:cNvPr>
          <p:cNvSpPr/>
          <p:nvPr/>
        </p:nvSpPr>
        <p:spPr>
          <a:xfrm>
            <a:off x="5090160" y="2862087"/>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a:r>
              <a:rPr lang="en-US" sz="1400">
                <a:solidFill>
                  <a:srgbClr val="FFFFFF"/>
                </a:solidFill>
                <a:latin typeface="Segoe UI Semibold"/>
                <a:cs typeface="Segoe UI" panose="020B0502040204020203" pitchFamily="34" charset="0"/>
              </a:rPr>
              <a:t>Modelling and experimentation</a:t>
            </a:r>
          </a:p>
        </p:txBody>
      </p:sp>
      <p:sp>
        <p:nvSpPr>
          <p:cNvPr id="61" name="Arrow: U-Turn 60">
            <a:extLst>
              <a:ext uri="{FF2B5EF4-FFF2-40B4-BE49-F238E27FC236}">
                <a16:creationId xmlns:a16="http://schemas.microsoft.com/office/drawing/2014/main" id="{EFCF4496-69C5-1268-FBCE-69CC2D1BE1F8}"/>
              </a:ext>
            </a:extLst>
          </p:cNvPr>
          <p:cNvSpPr/>
          <p:nvPr/>
        </p:nvSpPr>
        <p:spPr>
          <a:xfrm>
            <a:off x="5171185" y="3711822"/>
            <a:ext cx="1965960" cy="1097280"/>
          </a:xfrm>
          <a:prstGeom prst="uturnArrow">
            <a:avLst>
              <a:gd name="adj1" fmla="val 5434"/>
              <a:gd name="adj2" fmla="val 8823"/>
              <a:gd name="adj3" fmla="val 17639"/>
              <a:gd name="adj4" fmla="val 43750"/>
              <a:gd name="adj5" fmla="val 100000"/>
            </a:avLst>
          </a:prstGeom>
          <a:solidFill>
            <a:srgbClr val="0194E2"/>
          </a:solidFill>
          <a:ln w="10795" cap="flat" cmpd="sng" algn="ctr">
            <a:solidFill>
              <a:srgbClr val="0194E2"/>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Arrow: U-Turn 61">
            <a:extLst>
              <a:ext uri="{FF2B5EF4-FFF2-40B4-BE49-F238E27FC236}">
                <a16:creationId xmlns:a16="http://schemas.microsoft.com/office/drawing/2014/main" id="{9DF53828-2F87-F772-5596-C01DAB3296F1}"/>
              </a:ext>
            </a:extLst>
          </p:cNvPr>
          <p:cNvSpPr/>
          <p:nvPr/>
        </p:nvSpPr>
        <p:spPr>
          <a:xfrm rot="10800000">
            <a:off x="5114732" y="4955057"/>
            <a:ext cx="1965960" cy="1097280"/>
          </a:xfrm>
          <a:prstGeom prst="uturnArrow">
            <a:avLst>
              <a:gd name="adj1" fmla="val 5434"/>
              <a:gd name="adj2" fmla="val 8823"/>
              <a:gd name="adj3" fmla="val 17639"/>
              <a:gd name="adj4" fmla="val 43750"/>
              <a:gd name="adj5" fmla="val 100000"/>
            </a:avLst>
          </a:prstGeom>
          <a:solidFill>
            <a:srgbClr val="0194E2"/>
          </a:solidFill>
          <a:ln w="10795" cap="flat" cmpd="sng" algn="ctr">
            <a:solidFill>
              <a:srgbClr val="0194E2"/>
            </a:solidFill>
            <a:prstDash val="soli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3" name="Rectangle: Rounded Corners 62">
            <a:extLst>
              <a:ext uri="{FF2B5EF4-FFF2-40B4-BE49-F238E27FC236}">
                <a16:creationId xmlns:a16="http://schemas.microsoft.com/office/drawing/2014/main" id="{0F671F56-BF94-F4CE-E1F6-DF08C7C738B2}"/>
              </a:ext>
            </a:extLst>
          </p:cNvPr>
          <p:cNvSpPr/>
          <p:nvPr/>
        </p:nvSpPr>
        <p:spPr>
          <a:xfrm>
            <a:off x="4776758" y="4089243"/>
            <a:ext cx="878594" cy="230947"/>
          </a:xfrm>
          <a:prstGeom prst="roundRect">
            <a:avLst/>
          </a:prstGeom>
          <a:solidFill>
            <a:schemeClr val="tx2"/>
          </a:solidFill>
          <a:ln w="51197" cap="flat">
            <a:solidFill>
              <a:schemeClr val="tx2"/>
            </a:solid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Prepare</a:t>
            </a:r>
          </a:p>
        </p:txBody>
      </p:sp>
      <p:sp>
        <p:nvSpPr>
          <p:cNvPr id="64" name="Rectangle: Rounded Corners 63">
            <a:extLst>
              <a:ext uri="{FF2B5EF4-FFF2-40B4-BE49-F238E27FC236}">
                <a16:creationId xmlns:a16="http://schemas.microsoft.com/office/drawing/2014/main" id="{08F4CC2A-5D96-B3B1-BABC-31DC0CF9B74A}"/>
              </a:ext>
            </a:extLst>
          </p:cNvPr>
          <p:cNvSpPr/>
          <p:nvPr/>
        </p:nvSpPr>
        <p:spPr>
          <a:xfrm>
            <a:off x="6606463" y="4089243"/>
            <a:ext cx="878594" cy="230947"/>
          </a:xfrm>
          <a:prstGeom prst="roundRect">
            <a:avLst/>
          </a:prstGeom>
          <a:solidFill>
            <a:schemeClr val="tx2"/>
          </a:solidFill>
          <a:ln w="51197" cap="flat">
            <a:solidFill>
              <a:schemeClr val="tx2"/>
            </a:solid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Model</a:t>
            </a:r>
          </a:p>
        </p:txBody>
      </p:sp>
      <p:sp>
        <p:nvSpPr>
          <p:cNvPr id="65" name="Rectangle: Rounded Corners 64">
            <a:extLst>
              <a:ext uri="{FF2B5EF4-FFF2-40B4-BE49-F238E27FC236}">
                <a16:creationId xmlns:a16="http://schemas.microsoft.com/office/drawing/2014/main" id="{8C427F94-9848-0FDB-0031-BF77D02A98F7}"/>
              </a:ext>
            </a:extLst>
          </p:cNvPr>
          <p:cNvSpPr/>
          <p:nvPr/>
        </p:nvSpPr>
        <p:spPr>
          <a:xfrm>
            <a:off x="4776758" y="5562726"/>
            <a:ext cx="878594" cy="230947"/>
          </a:xfrm>
          <a:prstGeom prst="roundRect">
            <a:avLst/>
          </a:prstGeom>
          <a:solidFill>
            <a:schemeClr val="tx2"/>
          </a:solidFill>
          <a:ln w="51197" cap="flat">
            <a:solidFill>
              <a:schemeClr val="tx2"/>
            </a:solid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Explore</a:t>
            </a:r>
          </a:p>
        </p:txBody>
      </p:sp>
      <p:sp>
        <p:nvSpPr>
          <p:cNvPr id="66" name="Rectangle: Rounded Corners 65">
            <a:extLst>
              <a:ext uri="{FF2B5EF4-FFF2-40B4-BE49-F238E27FC236}">
                <a16:creationId xmlns:a16="http://schemas.microsoft.com/office/drawing/2014/main" id="{533E0BA5-1541-99E7-1DE7-5D18D73D3118}"/>
              </a:ext>
            </a:extLst>
          </p:cNvPr>
          <p:cNvSpPr/>
          <p:nvPr/>
        </p:nvSpPr>
        <p:spPr>
          <a:xfrm>
            <a:off x="6606463" y="5562726"/>
            <a:ext cx="878594" cy="230947"/>
          </a:xfrm>
          <a:prstGeom prst="roundRect">
            <a:avLst/>
          </a:prstGeom>
          <a:solidFill>
            <a:schemeClr val="tx2"/>
          </a:solidFill>
          <a:ln w="51197" cap="flat">
            <a:solidFill>
              <a:schemeClr val="tx2"/>
            </a:solidFill>
            <a:prstDash val="solid"/>
            <a:miter/>
          </a:ln>
          <a:effectLst>
            <a:outerShdw blurRad="63500" dist="127000" dir="2700000" algn="ctr"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rPr>
              <a:t>Evaluate</a:t>
            </a:r>
          </a:p>
        </p:txBody>
      </p:sp>
      <p:grpSp>
        <p:nvGrpSpPr>
          <p:cNvPr id="67" name="Group 66">
            <a:extLst>
              <a:ext uri="{FF2B5EF4-FFF2-40B4-BE49-F238E27FC236}">
                <a16:creationId xmlns:a16="http://schemas.microsoft.com/office/drawing/2014/main" id="{3A2B2358-FBEA-80EB-1F9D-B4453FA0E1C7}"/>
              </a:ext>
              <a:ext uri="{C183D7F6-B498-43B3-948B-1728B52AA6E4}">
                <adec:decorative xmlns:adec="http://schemas.microsoft.com/office/drawing/2017/decorative" val="1"/>
              </a:ext>
            </a:extLst>
          </p:cNvPr>
          <p:cNvGrpSpPr/>
          <p:nvPr/>
        </p:nvGrpSpPr>
        <p:grpSpPr>
          <a:xfrm>
            <a:off x="5731951" y="2036685"/>
            <a:ext cx="731520" cy="731520"/>
            <a:chOff x="5796231" y="1737979"/>
            <a:chExt cx="602584" cy="602584"/>
          </a:xfrm>
          <a:solidFill>
            <a:srgbClr val="0078D4"/>
          </a:solidFill>
        </p:grpSpPr>
        <p:sp>
          <p:nvSpPr>
            <p:cNvPr id="68" name="Oval 67">
              <a:extLst>
                <a:ext uri="{FF2B5EF4-FFF2-40B4-BE49-F238E27FC236}">
                  <a16:creationId xmlns:a16="http://schemas.microsoft.com/office/drawing/2014/main" id="{26ABF419-0782-916D-FC45-73C861516383}"/>
                </a:ext>
              </a:extLst>
            </p:cNvPr>
            <p:cNvSpPr/>
            <p:nvPr/>
          </p:nvSpPr>
          <p:spPr bwMode="auto">
            <a:xfrm>
              <a:off x="5796231" y="1737979"/>
              <a:ext cx="602584" cy="602584"/>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a:ea typeface="+mn-ea"/>
                <a:cs typeface="Segoe UI" pitchFamily="34" charset="0"/>
              </a:endParaRPr>
            </a:p>
          </p:txBody>
        </p:sp>
        <p:grpSp>
          <p:nvGrpSpPr>
            <p:cNvPr id="87" name="Group 86">
              <a:extLst>
                <a:ext uri="{FF2B5EF4-FFF2-40B4-BE49-F238E27FC236}">
                  <a16:creationId xmlns:a16="http://schemas.microsoft.com/office/drawing/2014/main" id="{29E16864-4130-51D1-0D3D-50F8D139BFBE}"/>
                </a:ext>
              </a:extLst>
            </p:cNvPr>
            <p:cNvGrpSpPr/>
            <p:nvPr/>
          </p:nvGrpSpPr>
          <p:grpSpPr>
            <a:xfrm>
              <a:off x="5956741" y="1864254"/>
              <a:ext cx="281555" cy="347807"/>
              <a:chOff x="10721134" y="3532542"/>
              <a:chExt cx="359785" cy="444442"/>
            </a:xfrm>
            <a:grpFill/>
          </p:grpSpPr>
          <p:sp>
            <p:nvSpPr>
              <p:cNvPr id="96" name="Freeform: Shape 95">
                <a:extLst>
                  <a:ext uri="{FF2B5EF4-FFF2-40B4-BE49-F238E27FC236}">
                    <a16:creationId xmlns:a16="http://schemas.microsoft.com/office/drawing/2014/main" id="{629C866D-4276-4102-9510-EA170F9D1993}"/>
                  </a:ext>
                </a:extLst>
              </p:cNvPr>
              <p:cNvSpPr/>
              <p:nvPr/>
            </p:nvSpPr>
            <p:spPr>
              <a:xfrm>
                <a:off x="10721134" y="3532542"/>
                <a:ext cx="359785" cy="444442"/>
              </a:xfrm>
              <a:custGeom>
                <a:avLst/>
                <a:gdLst>
                  <a:gd name="connsiteX0" fmla="*/ 97900 w 359786"/>
                  <a:gd name="connsiteY0" fmla="*/ 0 h 444441"/>
                  <a:gd name="connsiteX1" fmla="*/ 143191 w 359786"/>
                  <a:gd name="connsiteY1" fmla="*/ 0 h 444441"/>
                  <a:gd name="connsiteX2" fmla="*/ 143191 w 359786"/>
                  <a:gd name="connsiteY2" fmla="*/ 157248 h 444441"/>
                  <a:gd name="connsiteX3" fmla="*/ 138746 w 359786"/>
                  <a:gd name="connsiteY3" fmla="*/ 172909 h 444441"/>
                  <a:gd name="connsiteX4" fmla="*/ 4355 w 359786"/>
                  <a:gd name="connsiteY4" fmla="*/ 406135 h 444441"/>
                  <a:gd name="connsiteX5" fmla="*/ 30387 w 359786"/>
                  <a:gd name="connsiteY5" fmla="*/ 451849 h 444441"/>
                  <a:gd name="connsiteX6" fmla="*/ 347211 w 359786"/>
                  <a:gd name="connsiteY6" fmla="*/ 451849 h 444441"/>
                  <a:gd name="connsiteX7" fmla="*/ 373030 w 359786"/>
                  <a:gd name="connsiteY7" fmla="*/ 406346 h 444441"/>
                  <a:gd name="connsiteX8" fmla="*/ 238428 w 359786"/>
                  <a:gd name="connsiteY8" fmla="*/ 172909 h 444441"/>
                  <a:gd name="connsiteX9" fmla="*/ 233984 w 359786"/>
                  <a:gd name="connsiteY9" fmla="*/ 157248 h 444441"/>
                  <a:gd name="connsiteX10" fmla="*/ 233984 w 359786"/>
                  <a:gd name="connsiteY10" fmla="*/ 0 h 444441"/>
                  <a:gd name="connsiteX11" fmla="*/ 279486 w 359786"/>
                  <a:gd name="connsiteY11" fmla="*/ 0 h 444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786" h="444441">
                    <a:moveTo>
                      <a:pt x="97900" y="0"/>
                    </a:moveTo>
                    <a:cubicBezTo>
                      <a:pt x="143191" y="0"/>
                      <a:pt x="143191" y="0"/>
                      <a:pt x="143191" y="0"/>
                    </a:cubicBezTo>
                    <a:cubicBezTo>
                      <a:pt x="143191" y="157248"/>
                      <a:pt x="143191" y="157248"/>
                      <a:pt x="143191" y="157248"/>
                    </a:cubicBezTo>
                    <a:cubicBezTo>
                      <a:pt x="143191" y="162750"/>
                      <a:pt x="141709" y="168253"/>
                      <a:pt x="138746" y="172909"/>
                    </a:cubicBezTo>
                    <a:cubicBezTo>
                      <a:pt x="4355" y="406135"/>
                      <a:pt x="4355" y="406135"/>
                      <a:pt x="4355" y="406135"/>
                    </a:cubicBezTo>
                    <a:cubicBezTo>
                      <a:pt x="-7708" y="426240"/>
                      <a:pt x="6683" y="451849"/>
                      <a:pt x="30387" y="451849"/>
                    </a:cubicBezTo>
                    <a:cubicBezTo>
                      <a:pt x="347211" y="451849"/>
                      <a:pt x="347211" y="451849"/>
                      <a:pt x="347211" y="451849"/>
                    </a:cubicBezTo>
                    <a:cubicBezTo>
                      <a:pt x="370702" y="451849"/>
                      <a:pt x="385094" y="426452"/>
                      <a:pt x="373030" y="406346"/>
                    </a:cubicBezTo>
                    <a:cubicBezTo>
                      <a:pt x="238428" y="172909"/>
                      <a:pt x="238428" y="172909"/>
                      <a:pt x="238428" y="172909"/>
                    </a:cubicBezTo>
                    <a:cubicBezTo>
                      <a:pt x="235465" y="168041"/>
                      <a:pt x="233984" y="162750"/>
                      <a:pt x="233984" y="157248"/>
                    </a:cubicBezTo>
                    <a:cubicBezTo>
                      <a:pt x="233984" y="0"/>
                      <a:pt x="233984" y="0"/>
                      <a:pt x="233984" y="0"/>
                    </a:cubicBezTo>
                    <a:cubicBezTo>
                      <a:pt x="279486" y="0"/>
                      <a:pt x="279486" y="0"/>
                      <a:pt x="279486" y="0"/>
                    </a:cubicBezTo>
                  </a:path>
                </a:pathLst>
              </a:custGeom>
              <a:solidFill>
                <a:schemeClr val="bg2"/>
              </a:solidFill>
              <a:ln w="23653" cap="sq">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a:endParaRPr>
              </a:p>
            </p:txBody>
          </p:sp>
          <p:sp>
            <p:nvSpPr>
              <p:cNvPr id="97" name="Freeform: Shape 96">
                <a:extLst>
                  <a:ext uri="{FF2B5EF4-FFF2-40B4-BE49-F238E27FC236}">
                    <a16:creationId xmlns:a16="http://schemas.microsoft.com/office/drawing/2014/main" id="{0E6863FC-7773-603B-5C90-B64233E8E51C}"/>
                  </a:ext>
                </a:extLst>
              </p:cNvPr>
              <p:cNvSpPr/>
              <p:nvPr/>
            </p:nvSpPr>
            <p:spPr>
              <a:xfrm>
                <a:off x="10743264" y="3786689"/>
                <a:ext cx="315524" cy="163019"/>
              </a:xfrm>
              <a:custGeom>
                <a:avLst/>
                <a:gdLst>
                  <a:gd name="connsiteX0" fmla="*/ 109934 w 359786"/>
                  <a:gd name="connsiteY0" fmla="*/ 0 h 211638"/>
                  <a:gd name="connsiteX1" fmla="*/ 4326 w 359786"/>
                  <a:gd name="connsiteY1" fmla="*/ 182856 h 211638"/>
                  <a:gd name="connsiteX2" fmla="*/ 30358 w 359786"/>
                  <a:gd name="connsiteY2" fmla="*/ 228570 h 211638"/>
                  <a:gd name="connsiteX3" fmla="*/ 347181 w 359786"/>
                  <a:gd name="connsiteY3" fmla="*/ 228570 h 211638"/>
                  <a:gd name="connsiteX4" fmla="*/ 373001 w 359786"/>
                  <a:gd name="connsiteY4" fmla="*/ 183067 h 211638"/>
                  <a:gd name="connsiteX5" fmla="*/ 272050 w 359786"/>
                  <a:gd name="connsiteY5" fmla="*/ 1270 h 21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786" h="211638">
                    <a:moveTo>
                      <a:pt x="109934" y="0"/>
                    </a:moveTo>
                    <a:cubicBezTo>
                      <a:pt x="-24668" y="233226"/>
                      <a:pt x="4326" y="182856"/>
                      <a:pt x="4326" y="182856"/>
                    </a:cubicBezTo>
                    <a:cubicBezTo>
                      <a:pt x="-7737" y="202961"/>
                      <a:pt x="6866" y="228570"/>
                      <a:pt x="30358" y="228570"/>
                    </a:cubicBezTo>
                    <a:cubicBezTo>
                      <a:pt x="347181" y="228570"/>
                      <a:pt x="347181" y="228570"/>
                      <a:pt x="347181" y="228570"/>
                    </a:cubicBezTo>
                    <a:cubicBezTo>
                      <a:pt x="370673" y="228570"/>
                      <a:pt x="384853" y="203385"/>
                      <a:pt x="373001" y="183067"/>
                    </a:cubicBezTo>
                    <a:cubicBezTo>
                      <a:pt x="279880" y="21587"/>
                      <a:pt x="272050" y="1270"/>
                      <a:pt x="272050" y="1270"/>
                    </a:cubicBezTo>
                  </a:path>
                </a:pathLst>
              </a:custGeom>
              <a:solidFill>
                <a:srgbClr val="225B61"/>
              </a:solidFill>
              <a:ln w="2105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25000" noProof="0">
                  <a:solidFill>
                    <a:srgbClr val="000000"/>
                  </a:solidFill>
                  <a:effectLst/>
                  <a:uLnTx/>
                  <a:uFillTx/>
                  <a:latin typeface="Segoe UI"/>
                </a:endParaRPr>
              </a:p>
            </p:txBody>
          </p:sp>
          <p:sp>
            <p:nvSpPr>
              <p:cNvPr id="99" name="Freeform: Shape 98">
                <a:extLst>
                  <a:ext uri="{FF2B5EF4-FFF2-40B4-BE49-F238E27FC236}">
                    <a16:creationId xmlns:a16="http://schemas.microsoft.com/office/drawing/2014/main" id="{D0323887-F2FE-E549-B8B6-BA1D114561AE}"/>
                  </a:ext>
                </a:extLst>
              </p:cNvPr>
              <p:cNvSpPr/>
              <p:nvPr/>
            </p:nvSpPr>
            <p:spPr>
              <a:xfrm>
                <a:off x="10862794" y="3533689"/>
                <a:ext cx="84656" cy="21163"/>
              </a:xfrm>
              <a:custGeom>
                <a:avLst/>
                <a:gdLst>
                  <a:gd name="connsiteX0" fmla="*/ 0 w 84655"/>
                  <a:gd name="connsiteY0" fmla="*/ 0 h 0"/>
                  <a:gd name="connsiteX1" fmla="*/ 90793 w 84655"/>
                  <a:gd name="connsiteY1" fmla="*/ 0 h 0"/>
                </a:gdLst>
                <a:ahLst/>
                <a:cxnLst>
                  <a:cxn ang="0">
                    <a:pos x="connsiteX0" y="connsiteY0"/>
                  </a:cxn>
                  <a:cxn ang="0">
                    <a:pos x="connsiteX1" y="connsiteY1"/>
                  </a:cxn>
                </a:cxnLst>
                <a:rect l="l" t="t" r="r" b="b"/>
                <a:pathLst>
                  <a:path w="84655">
                    <a:moveTo>
                      <a:pt x="0" y="0"/>
                    </a:moveTo>
                    <a:lnTo>
                      <a:pt x="90793" y="0"/>
                    </a:lnTo>
                  </a:path>
                </a:pathLst>
              </a:custGeom>
              <a:grpFill/>
              <a:ln w="23653" cap="sq">
                <a:solidFill>
                  <a:schemeClr val="bg2"/>
                </a:solid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a:endParaRPr>
              </a:p>
            </p:txBody>
          </p:sp>
        </p:grpSp>
      </p:grpSp>
      <p:sp>
        <p:nvSpPr>
          <p:cNvPr id="100" name="Rectangle: Rounded Corners 99">
            <a:extLst>
              <a:ext uri="{FF2B5EF4-FFF2-40B4-BE49-F238E27FC236}">
                <a16:creationId xmlns:a16="http://schemas.microsoft.com/office/drawing/2014/main" id="{14B395C9-FEE3-E1DF-BB1F-BE4F0AAB6481}"/>
              </a:ext>
            </a:extLst>
          </p:cNvPr>
          <p:cNvSpPr/>
          <p:nvPr/>
        </p:nvSpPr>
        <p:spPr bwMode="auto">
          <a:xfrm>
            <a:off x="5294106" y="3461715"/>
            <a:ext cx="1603788" cy="449224"/>
          </a:xfrm>
          <a:prstGeom prst="roundRect">
            <a:avLst>
              <a:gd name="adj" fmla="val 50000"/>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548640" tIns="146304" rIns="9144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solidFill>
                  <a:schemeClr val="bg2"/>
                </a:solidFill>
                <a:effectLst/>
                <a:uLnTx/>
                <a:uFillTx/>
                <a:latin typeface="Segoe UI Semibold" panose="020B0702040204020203" pitchFamily="34" charset="0"/>
                <a:cs typeface="Segoe UI Semibold" panose="020B0702040204020203" pitchFamily="34" charset="0"/>
              </a:rPr>
              <a:t>SynapseML</a:t>
            </a:r>
          </a:p>
        </p:txBody>
      </p:sp>
      <p:pic>
        <p:nvPicPr>
          <p:cNvPr id="101" name="Graphic 100">
            <a:extLst>
              <a:ext uri="{FF2B5EF4-FFF2-40B4-BE49-F238E27FC236}">
                <a16:creationId xmlns:a16="http://schemas.microsoft.com/office/drawing/2014/main" id="{7E35D365-9EF3-B86D-F64C-BC9FE1F0797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26980" y="3522875"/>
            <a:ext cx="388062" cy="322085"/>
          </a:xfrm>
          <a:prstGeom prst="rect">
            <a:avLst/>
          </a:prstGeom>
          <a:effectLst/>
        </p:spPr>
      </p:pic>
      <p:sp>
        <p:nvSpPr>
          <p:cNvPr id="103" name="Rectangle: Rounded Corners 102">
            <a:extLst>
              <a:ext uri="{FF2B5EF4-FFF2-40B4-BE49-F238E27FC236}">
                <a16:creationId xmlns:a16="http://schemas.microsoft.com/office/drawing/2014/main" id="{C0516064-181C-C428-02CD-56424A4E767C}"/>
              </a:ext>
            </a:extLst>
          </p:cNvPr>
          <p:cNvSpPr/>
          <p:nvPr/>
        </p:nvSpPr>
        <p:spPr>
          <a:xfrm>
            <a:off x="1161212" y="2862085"/>
            <a:ext cx="2011680" cy="704091"/>
          </a:xfrm>
          <a:prstGeom prst="roundRect">
            <a:avLst/>
          </a:prstGeom>
          <a:gradFill>
            <a:gsLst>
              <a:gs pos="54000">
                <a:srgbClr val="0078D4"/>
              </a:gs>
              <a:gs pos="0">
                <a:srgbClr val="C03BC4"/>
              </a:gs>
            </a:gsLst>
            <a:path path="circle">
              <a:fillToRect l="100000" t="100000"/>
            </a:path>
          </a:gradFill>
          <a:ln w="51197" cap="flat">
            <a:noFill/>
            <a:prstDash val="solid"/>
            <a:miter/>
          </a:ln>
          <a:effectLst>
            <a:outerShdw blurRad="63500" dist="127000" dir="2700000" algn="ctr" rotWithShape="0">
              <a:srgbClr val="454142">
                <a:alpha val="20000"/>
              </a:srgbClr>
            </a:outerShdw>
          </a:effectLst>
        </p:spPr>
        <p:txBody>
          <a:bodyPr rtlCol="0" anchor="ctr"/>
          <a:lstStyle/>
          <a:p>
            <a:pPr algn="ctr" defTabSz="914400"/>
            <a:r>
              <a:rPr lang="en-US" sz="1400">
                <a:solidFill>
                  <a:srgbClr val="FFFFFF"/>
                </a:solidFill>
                <a:latin typeface="Segoe UI Semibold"/>
                <a:cs typeface="Segoe UI" panose="020B0502040204020203" pitchFamily="34" charset="0"/>
              </a:rPr>
              <a:t>Problem formulation and ideation</a:t>
            </a:r>
          </a:p>
        </p:txBody>
      </p:sp>
      <p:grpSp>
        <p:nvGrpSpPr>
          <p:cNvPr id="105" name="Group 104">
            <a:extLst>
              <a:ext uri="{FF2B5EF4-FFF2-40B4-BE49-F238E27FC236}">
                <a16:creationId xmlns:a16="http://schemas.microsoft.com/office/drawing/2014/main" id="{516F2A01-648D-6CF1-F776-22B3AF76F223}"/>
              </a:ext>
            </a:extLst>
          </p:cNvPr>
          <p:cNvGrpSpPr/>
          <p:nvPr/>
        </p:nvGrpSpPr>
        <p:grpSpPr>
          <a:xfrm>
            <a:off x="5585950" y="4440953"/>
            <a:ext cx="1225156" cy="894715"/>
            <a:chOff x="5477866" y="4221130"/>
            <a:chExt cx="1225156" cy="894715"/>
          </a:xfrm>
        </p:grpSpPr>
        <p:pic>
          <p:nvPicPr>
            <p:cNvPr id="107" name="Picture 4" descr="MLflow Documentation">
              <a:extLst>
                <a:ext uri="{FF2B5EF4-FFF2-40B4-BE49-F238E27FC236}">
                  <a16:creationId xmlns:a16="http://schemas.microsoft.com/office/drawing/2014/main" id="{C77DE6AB-B56E-E2F7-0A8F-9A063ACA3E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7866" y="4221130"/>
              <a:ext cx="1225156" cy="449224"/>
            </a:xfrm>
            <a:prstGeom prst="rect">
              <a:avLst/>
            </a:prstGeom>
            <a:noFill/>
            <a:extLst>
              <a:ext uri="{909E8E84-426E-40DD-AFC4-6F175D3DCCD1}">
                <a14:hiddenFill xmlns:a14="http://schemas.microsoft.com/office/drawing/2010/main">
                  <a:solidFill>
                    <a:srgbClr val="FFFFFF"/>
                  </a:solidFill>
                </a14:hiddenFill>
              </a:ext>
            </a:extLst>
          </p:spPr>
        </p:pic>
        <p:grpSp>
          <p:nvGrpSpPr>
            <p:cNvPr id="108" name="Group 107">
              <a:extLst>
                <a:ext uri="{FF2B5EF4-FFF2-40B4-BE49-F238E27FC236}">
                  <a16:creationId xmlns:a16="http://schemas.microsoft.com/office/drawing/2014/main" id="{A75BC499-4FAD-B857-3852-3E676FAB87EB}"/>
                </a:ext>
              </a:extLst>
            </p:cNvPr>
            <p:cNvGrpSpPr/>
            <p:nvPr/>
          </p:nvGrpSpPr>
          <p:grpSpPr>
            <a:xfrm>
              <a:off x="5616904" y="4750085"/>
              <a:ext cx="839302" cy="365760"/>
              <a:chOff x="5622454" y="4687014"/>
              <a:chExt cx="839302" cy="365760"/>
            </a:xfrm>
          </p:grpSpPr>
          <p:grpSp>
            <p:nvGrpSpPr>
              <p:cNvPr id="109" name="Group 108">
                <a:extLst>
                  <a:ext uri="{FF2B5EF4-FFF2-40B4-BE49-F238E27FC236}">
                    <a16:creationId xmlns:a16="http://schemas.microsoft.com/office/drawing/2014/main" id="{B625E868-673E-C021-7E34-DB085B5EF7AF}"/>
                  </a:ext>
                </a:extLst>
              </p:cNvPr>
              <p:cNvGrpSpPr/>
              <p:nvPr/>
            </p:nvGrpSpPr>
            <p:grpSpPr>
              <a:xfrm>
                <a:off x="6095996" y="4687014"/>
                <a:ext cx="365760" cy="365760"/>
                <a:chOff x="6288342" y="5596985"/>
                <a:chExt cx="457200" cy="457200"/>
              </a:xfrm>
            </p:grpSpPr>
            <p:sp>
              <p:nvSpPr>
                <p:cNvPr id="113" name="Oval 112">
                  <a:extLst>
                    <a:ext uri="{FF2B5EF4-FFF2-40B4-BE49-F238E27FC236}">
                      <a16:creationId xmlns:a16="http://schemas.microsoft.com/office/drawing/2014/main" id="{9652FCE2-8619-E7F9-7688-FFC27D19134A}"/>
                    </a:ext>
                  </a:extLst>
                </p:cNvPr>
                <p:cNvSpPr/>
                <p:nvPr/>
              </p:nvSpPr>
              <p:spPr>
                <a:xfrm>
                  <a:off x="6288342" y="5596985"/>
                  <a:ext cx="457200" cy="457200"/>
                </a:xfrm>
                <a:prstGeom prst="ellipse">
                  <a:avLst/>
                </a:prstGeom>
                <a:solidFill>
                  <a:srgbClr val="0194E2"/>
                </a:solidFill>
                <a:ln>
                  <a:solidFill>
                    <a:srgbClr val="0194E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sp>
              <p:nvSpPr>
                <p:cNvPr id="114" name="Cube 113">
                  <a:extLst>
                    <a:ext uri="{FF2B5EF4-FFF2-40B4-BE49-F238E27FC236}">
                      <a16:creationId xmlns:a16="http://schemas.microsoft.com/office/drawing/2014/main" id="{D47734F4-83E8-75C5-8514-65CD4ECCAB33}"/>
                    </a:ext>
                  </a:extLst>
                </p:cNvPr>
                <p:cNvSpPr/>
                <p:nvPr/>
              </p:nvSpPr>
              <p:spPr bwMode="auto">
                <a:xfrm>
                  <a:off x="6437341" y="5749858"/>
                  <a:ext cx="159211" cy="151455"/>
                </a:xfrm>
                <a:prstGeom prst="cube">
                  <a:avLst/>
                </a:prstGeom>
                <a:solidFill>
                  <a:srgbClr val="0194E2"/>
                </a:solidFill>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110" name="Group 109">
                <a:extLst>
                  <a:ext uri="{FF2B5EF4-FFF2-40B4-BE49-F238E27FC236}">
                    <a16:creationId xmlns:a16="http://schemas.microsoft.com/office/drawing/2014/main" id="{F0B03EBF-875D-058C-178F-C330233AEA4A}"/>
                  </a:ext>
                </a:extLst>
              </p:cNvPr>
              <p:cNvGrpSpPr/>
              <p:nvPr/>
            </p:nvGrpSpPr>
            <p:grpSpPr>
              <a:xfrm>
                <a:off x="5622454" y="4687014"/>
                <a:ext cx="365760" cy="365760"/>
                <a:chOff x="5239752" y="5878619"/>
                <a:chExt cx="700816" cy="678813"/>
              </a:xfrm>
            </p:grpSpPr>
            <p:sp>
              <p:nvSpPr>
                <p:cNvPr id="111" name="Oval 110">
                  <a:extLst>
                    <a:ext uri="{FF2B5EF4-FFF2-40B4-BE49-F238E27FC236}">
                      <a16:creationId xmlns:a16="http://schemas.microsoft.com/office/drawing/2014/main" id="{3121FE64-1851-74A6-BF39-5222AEE38391}"/>
                    </a:ext>
                  </a:extLst>
                </p:cNvPr>
                <p:cNvSpPr/>
                <p:nvPr/>
              </p:nvSpPr>
              <p:spPr>
                <a:xfrm>
                  <a:off x="5239752" y="5878619"/>
                  <a:ext cx="700816" cy="678813"/>
                </a:xfrm>
                <a:prstGeom prst="ellipse">
                  <a:avLst/>
                </a:prstGeom>
                <a:solidFill>
                  <a:srgbClr val="0194E2"/>
                </a:solidFill>
                <a:ln>
                  <a:solidFill>
                    <a:srgbClr val="0194E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000000"/>
                    </a:solidFill>
                    <a:cs typeface="Segoe UI" pitchFamily="34" charset="0"/>
                  </a:endParaRPr>
                </a:p>
              </p:txBody>
            </p:sp>
            <p:pic>
              <p:nvPicPr>
                <p:cNvPr id="112" name="Graphic 111" descr="Flask with solid fill">
                  <a:extLst>
                    <a:ext uri="{FF2B5EF4-FFF2-40B4-BE49-F238E27FC236}">
                      <a16:creationId xmlns:a16="http://schemas.microsoft.com/office/drawing/2014/main" id="{50C19D46-97B1-DD1B-D974-35DD12FD071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65548" y="5993413"/>
                  <a:ext cx="449224" cy="449224"/>
                </a:xfrm>
                <a:prstGeom prst="rect">
                  <a:avLst/>
                </a:prstGeom>
              </p:spPr>
            </p:pic>
          </p:grpSp>
        </p:grpSp>
      </p:grpSp>
      <p:cxnSp>
        <p:nvCxnSpPr>
          <p:cNvPr id="115" name="Connector: Elbow 114">
            <a:extLst>
              <a:ext uri="{FF2B5EF4-FFF2-40B4-BE49-F238E27FC236}">
                <a16:creationId xmlns:a16="http://schemas.microsoft.com/office/drawing/2014/main" id="{1FF5B749-1214-DC7C-5A14-D06737DA950B}"/>
              </a:ext>
            </a:extLst>
          </p:cNvPr>
          <p:cNvCxnSpPr>
            <a:cxnSpLocks/>
            <a:stCxn id="103" idx="2"/>
            <a:endCxn id="3" idx="1"/>
          </p:cNvCxnSpPr>
          <p:nvPr/>
        </p:nvCxnSpPr>
        <p:spPr>
          <a:xfrm rot="16200000" flipH="1">
            <a:off x="1783714" y="3949514"/>
            <a:ext cx="1364702" cy="598026"/>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8FA0DBF3-38DB-3B91-300C-87CB9DD989FA}"/>
              </a:ext>
            </a:extLst>
          </p:cNvPr>
          <p:cNvCxnSpPr>
            <a:stCxn id="13" idx="3"/>
            <a:endCxn id="20" idx="2"/>
          </p:cNvCxnSpPr>
          <p:nvPr/>
        </p:nvCxnSpPr>
        <p:spPr>
          <a:xfrm flipV="1">
            <a:off x="9509503" y="3583503"/>
            <a:ext cx="515445" cy="1363817"/>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198BED8F-AAA4-E4E8-A836-C383FE65F718}"/>
              </a:ext>
            </a:extLst>
          </p:cNvPr>
          <p:cNvCxnSpPr>
            <a:stCxn id="3" idx="0"/>
            <a:endCxn id="60" idx="1"/>
          </p:cNvCxnSpPr>
          <p:nvPr/>
        </p:nvCxnSpPr>
        <p:spPr>
          <a:xfrm rot="5400000" flipH="1" flipV="1">
            <a:off x="3748189" y="3236863"/>
            <a:ext cx="1364701" cy="1319242"/>
          </a:xfrm>
          <a:prstGeom prst="bentConnector2">
            <a:avLst/>
          </a:prstGeom>
          <a:ln w="19050">
            <a:solidFill>
              <a:srgbClr val="225B6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8D8F168A-620E-8BAF-CC3C-732E40B9E5E0}"/>
              </a:ext>
            </a:extLst>
          </p:cNvPr>
          <p:cNvCxnSpPr>
            <a:stCxn id="60" idx="3"/>
            <a:endCxn id="13" idx="0"/>
          </p:cNvCxnSpPr>
          <p:nvPr/>
        </p:nvCxnSpPr>
        <p:spPr>
          <a:xfrm>
            <a:off x="7101840" y="3214133"/>
            <a:ext cx="1401823" cy="1381143"/>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7EA62A35-5A9C-DD03-4DBB-BA5590F5D8E9}"/>
              </a:ext>
            </a:extLst>
          </p:cNvPr>
          <p:cNvGrpSpPr/>
          <p:nvPr/>
        </p:nvGrpSpPr>
        <p:grpSpPr>
          <a:xfrm>
            <a:off x="9175835" y="3678423"/>
            <a:ext cx="731520" cy="731520"/>
            <a:chOff x="1837671" y="5123396"/>
            <a:chExt cx="731520" cy="731520"/>
          </a:xfrm>
        </p:grpSpPr>
        <p:sp>
          <p:nvSpPr>
            <p:cNvPr id="86" name="Oval 85">
              <a:extLst>
                <a:ext uri="{FF2B5EF4-FFF2-40B4-BE49-F238E27FC236}">
                  <a16:creationId xmlns:a16="http://schemas.microsoft.com/office/drawing/2014/main" id="{2F2205E1-E257-C7BC-AEB4-A3E0EE9EA859}"/>
                </a:ext>
              </a:extLst>
            </p:cNvPr>
            <p:cNvSpPr/>
            <p:nvPr/>
          </p:nvSpPr>
          <p:spPr bwMode="auto">
            <a:xfrm>
              <a:off x="1837671" y="5123396"/>
              <a:ext cx="731520" cy="731520"/>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88" name="Group 87">
              <a:extLst>
                <a:ext uri="{FF2B5EF4-FFF2-40B4-BE49-F238E27FC236}">
                  <a16:creationId xmlns:a16="http://schemas.microsoft.com/office/drawing/2014/main" id="{CAE302AD-8518-C46D-166D-31093E974666}"/>
                </a:ext>
              </a:extLst>
            </p:cNvPr>
            <p:cNvGrpSpPr/>
            <p:nvPr/>
          </p:nvGrpSpPr>
          <p:grpSpPr>
            <a:xfrm>
              <a:off x="1967822" y="5285711"/>
              <a:ext cx="471219" cy="406891"/>
              <a:chOff x="3288243" y="5220832"/>
              <a:chExt cx="390825" cy="348421"/>
            </a:xfrm>
            <a:solidFill>
              <a:schemeClr val="bg2"/>
            </a:solidFill>
          </p:grpSpPr>
          <p:grpSp>
            <p:nvGrpSpPr>
              <p:cNvPr id="89" name="Group 88">
                <a:extLst>
                  <a:ext uri="{FF2B5EF4-FFF2-40B4-BE49-F238E27FC236}">
                    <a16:creationId xmlns:a16="http://schemas.microsoft.com/office/drawing/2014/main" id="{CE2CB44E-02EC-1CE3-8FB2-9E3DF78D1E18}"/>
                  </a:ext>
                </a:extLst>
              </p:cNvPr>
              <p:cNvGrpSpPr/>
              <p:nvPr/>
            </p:nvGrpSpPr>
            <p:grpSpPr>
              <a:xfrm>
                <a:off x="3288243" y="5220832"/>
                <a:ext cx="302953" cy="270348"/>
                <a:chOff x="744698" y="6192444"/>
                <a:chExt cx="354013" cy="315913"/>
              </a:xfrm>
              <a:grpFill/>
            </p:grpSpPr>
            <p:sp>
              <p:nvSpPr>
                <p:cNvPr id="104" name="Freeform 182">
                  <a:extLst>
                    <a:ext uri="{FF2B5EF4-FFF2-40B4-BE49-F238E27FC236}">
                      <a16:creationId xmlns:a16="http://schemas.microsoft.com/office/drawing/2014/main" id="{0CAE0759-4239-99F7-1A29-A7816A358D2F}"/>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106" name="Freeform 185">
                  <a:extLst>
                    <a:ext uri="{FF2B5EF4-FFF2-40B4-BE49-F238E27FC236}">
                      <a16:creationId xmlns:a16="http://schemas.microsoft.com/office/drawing/2014/main" id="{32AF532A-E14A-B374-BEFB-2FB27FF46329}"/>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sp>
            <p:nvSpPr>
              <p:cNvPr id="90" name="Rectangle: Rounded Corners 89">
                <a:extLst>
                  <a:ext uri="{FF2B5EF4-FFF2-40B4-BE49-F238E27FC236}">
                    <a16:creationId xmlns:a16="http://schemas.microsoft.com/office/drawing/2014/main" id="{01F035B9-5731-0D98-A7C0-980F27115938}"/>
                  </a:ext>
                </a:extLst>
              </p:cNvPr>
              <p:cNvSpPr/>
              <p:nvPr/>
            </p:nvSpPr>
            <p:spPr bwMode="auto">
              <a:xfrm>
                <a:off x="3455565" y="5420959"/>
                <a:ext cx="185818" cy="119804"/>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C307290E-9405-79CB-7D2E-E29563E3F932}"/>
                  </a:ext>
                </a:extLst>
              </p:cNvPr>
              <p:cNvGrpSpPr/>
              <p:nvPr/>
            </p:nvGrpSpPr>
            <p:grpSpPr>
              <a:xfrm rot="21182711">
                <a:off x="3485609" y="5437394"/>
                <a:ext cx="193459" cy="131859"/>
                <a:chOff x="2406484" y="5491181"/>
                <a:chExt cx="466956" cy="318271"/>
              </a:xfrm>
              <a:grpFill/>
            </p:grpSpPr>
            <p:grpSp>
              <p:nvGrpSpPr>
                <p:cNvPr id="92" name="Group 91">
                  <a:extLst>
                    <a:ext uri="{FF2B5EF4-FFF2-40B4-BE49-F238E27FC236}">
                      <a16:creationId xmlns:a16="http://schemas.microsoft.com/office/drawing/2014/main" id="{1F3AC2F8-8769-F90A-DB61-830FC6152120}"/>
                    </a:ext>
                  </a:extLst>
                </p:cNvPr>
                <p:cNvGrpSpPr/>
                <p:nvPr/>
              </p:nvGrpSpPr>
              <p:grpSpPr>
                <a:xfrm>
                  <a:off x="2406484" y="5491181"/>
                  <a:ext cx="232447" cy="278261"/>
                  <a:chOff x="2406484" y="5491181"/>
                  <a:chExt cx="232447" cy="278261"/>
                </a:xfrm>
                <a:grpFill/>
              </p:grpSpPr>
              <p:sp>
                <p:nvSpPr>
                  <p:cNvPr id="98" name="Freeform: Shape 97">
                    <a:extLst>
                      <a:ext uri="{FF2B5EF4-FFF2-40B4-BE49-F238E27FC236}">
                        <a16:creationId xmlns:a16="http://schemas.microsoft.com/office/drawing/2014/main" id="{67B1E1E3-2950-4BE4-7C2D-C531F6A3AE19}"/>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6E9B9F97-0B07-1BA1-6689-E57171F7D26C}"/>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1CBA0C76-BE1C-E315-CF3D-E4EA074FDB4D}"/>
                    </a:ext>
                  </a:extLst>
                </p:cNvPr>
                <p:cNvGrpSpPr/>
                <p:nvPr/>
              </p:nvGrpSpPr>
              <p:grpSpPr>
                <a:xfrm>
                  <a:off x="2640993" y="5531191"/>
                  <a:ext cx="232447" cy="278261"/>
                  <a:chOff x="2406484" y="5491181"/>
                  <a:chExt cx="232447" cy="278261"/>
                </a:xfrm>
                <a:grpFill/>
              </p:grpSpPr>
              <p:sp>
                <p:nvSpPr>
                  <p:cNvPr id="94" name="Freeform: Shape 93">
                    <a:extLst>
                      <a:ext uri="{FF2B5EF4-FFF2-40B4-BE49-F238E27FC236}">
                        <a16:creationId xmlns:a16="http://schemas.microsoft.com/office/drawing/2014/main" id="{CFDB88CB-FDD3-3F1C-30A3-ABCB0E0FA8AD}"/>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C97C9AF7-D1B3-B6C9-891B-4DEB5C8444AA}"/>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grp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grpSp>
        <p:nvGrpSpPr>
          <p:cNvPr id="160" name="Group 159">
            <a:extLst>
              <a:ext uri="{FF2B5EF4-FFF2-40B4-BE49-F238E27FC236}">
                <a16:creationId xmlns:a16="http://schemas.microsoft.com/office/drawing/2014/main" id="{13E4174E-25C2-F938-1DF0-F8EDB33537BF}"/>
              </a:ext>
            </a:extLst>
          </p:cNvPr>
          <p:cNvGrpSpPr/>
          <p:nvPr/>
        </p:nvGrpSpPr>
        <p:grpSpPr>
          <a:xfrm>
            <a:off x="10212236" y="3678423"/>
            <a:ext cx="731520" cy="731520"/>
            <a:chOff x="10291424" y="3711822"/>
            <a:chExt cx="731520" cy="731520"/>
          </a:xfrm>
        </p:grpSpPr>
        <p:grpSp>
          <p:nvGrpSpPr>
            <p:cNvPr id="156" name="Group 155">
              <a:extLst>
                <a:ext uri="{FF2B5EF4-FFF2-40B4-BE49-F238E27FC236}">
                  <a16:creationId xmlns:a16="http://schemas.microsoft.com/office/drawing/2014/main" id="{BF739ED4-E9DE-5617-6986-F2ABBA47DBB7}"/>
                </a:ext>
              </a:extLst>
            </p:cNvPr>
            <p:cNvGrpSpPr/>
            <p:nvPr/>
          </p:nvGrpSpPr>
          <p:grpSpPr>
            <a:xfrm>
              <a:off x="10291424" y="3711822"/>
              <a:ext cx="731520" cy="731520"/>
              <a:chOff x="1837671" y="5123396"/>
              <a:chExt cx="731520" cy="731520"/>
            </a:xfrm>
          </p:grpSpPr>
          <p:sp>
            <p:nvSpPr>
              <p:cNvPr id="157" name="Oval 156">
                <a:extLst>
                  <a:ext uri="{FF2B5EF4-FFF2-40B4-BE49-F238E27FC236}">
                    <a16:creationId xmlns:a16="http://schemas.microsoft.com/office/drawing/2014/main" id="{5ADA8BB0-C5B0-89F2-C003-014E9455DBFA}"/>
                  </a:ext>
                </a:extLst>
              </p:cNvPr>
              <p:cNvSpPr/>
              <p:nvPr/>
            </p:nvSpPr>
            <p:spPr bwMode="auto">
              <a:xfrm>
                <a:off x="1837671" y="5123396"/>
                <a:ext cx="731520" cy="731520"/>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58" name="Rectangle: Rounded Corners 157">
                <a:extLst>
                  <a:ext uri="{FF2B5EF4-FFF2-40B4-BE49-F238E27FC236}">
                    <a16:creationId xmlns:a16="http://schemas.microsoft.com/office/drawing/2014/main" id="{26058D44-B747-CF09-7F08-7FAA8AFFE24F}"/>
                  </a:ext>
                </a:extLst>
              </p:cNvPr>
              <p:cNvSpPr/>
              <p:nvPr/>
            </p:nvSpPr>
            <p:spPr bwMode="auto">
              <a:xfrm>
                <a:off x="2169578" y="5519448"/>
                <a:ext cx="224042" cy="139909"/>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59" name="Graphic 158">
              <a:extLst>
                <a:ext uri="{FF2B5EF4-FFF2-40B4-BE49-F238E27FC236}">
                  <a16:creationId xmlns:a16="http://schemas.microsoft.com/office/drawing/2014/main" id="{85D95807-AB20-D5F6-918A-8ED335D96474}"/>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10411758" y="3866896"/>
              <a:ext cx="490852" cy="423763"/>
            </a:xfrm>
            <a:prstGeom prst="rect">
              <a:avLst/>
            </a:prstGeom>
          </p:spPr>
        </p:pic>
      </p:grpSp>
      <p:grpSp>
        <p:nvGrpSpPr>
          <p:cNvPr id="185" name="Group 184">
            <a:extLst>
              <a:ext uri="{FF2B5EF4-FFF2-40B4-BE49-F238E27FC236}">
                <a16:creationId xmlns:a16="http://schemas.microsoft.com/office/drawing/2014/main" id="{A02872E0-7577-7FCB-BF6C-942BB4B5D6BD}"/>
              </a:ext>
            </a:extLst>
          </p:cNvPr>
          <p:cNvGrpSpPr/>
          <p:nvPr/>
        </p:nvGrpSpPr>
        <p:grpSpPr>
          <a:xfrm>
            <a:off x="1283601" y="3678423"/>
            <a:ext cx="731520" cy="731520"/>
            <a:chOff x="10291424" y="3711822"/>
            <a:chExt cx="731520" cy="731520"/>
          </a:xfrm>
        </p:grpSpPr>
        <p:grpSp>
          <p:nvGrpSpPr>
            <p:cNvPr id="186" name="Group 185">
              <a:extLst>
                <a:ext uri="{FF2B5EF4-FFF2-40B4-BE49-F238E27FC236}">
                  <a16:creationId xmlns:a16="http://schemas.microsoft.com/office/drawing/2014/main" id="{DFCFC011-02C9-5160-9D58-B5800A8F354A}"/>
                </a:ext>
              </a:extLst>
            </p:cNvPr>
            <p:cNvGrpSpPr/>
            <p:nvPr/>
          </p:nvGrpSpPr>
          <p:grpSpPr>
            <a:xfrm>
              <a:off x="10291424" y="3711822"/>
              <a:ext cx="731520" cy="731520"/>
              <a:chOff x="1837671" y="5123396"/>
              <a:chExt cx="731520" cy="731520"/>
            </a:xfrm>
          </p:grpSpPr>
          <p:sp>
            <p:nvSpPr>
              <p:cNvPr id="188" name="Oval 187">
                <a:extLst>
                  <a:ext uri="{FF2B5EF4-FFF2-40B4-BE49-F238E27FC236}">
                    <a16:creationId xmlns:a16="http://schemas.microsoft.com/office/drawing/2014/main" id="{FFF00853-9498-2DC5-A0E0-933AF23F7C75}"/>
                  </a:ext>
                </a:extLst>
              </p:cNvPr>
              <p:cNvSpPr/>
              <p:nvPr/>
            </p:nvSpPr>
            <p:spPr bwMode="auto">
              <a:xfrm>
                <a:off x="1837671" y="5123396"/>
                <a:ext cx="731520" cy="731520"/>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sp>
            <p:nvSpPr>
              <p:cNvPr id="189" name="Rectangle: Rounded Corners 188">
                <a:extLst>
                  <a:ext uri="{FF2B5EF4-FFF2-40B4-BE49-F238E27FC236}">
                    <a16:creationId xmlns:a16="http://schemas.microsoft.com/office/drawing/2014/main" id="{EA4301E7-BE37-55F9-7623-BFDA7584E60B}"/>
                  </a:ext>
                </a:extLst>
              </p:cNvPr>
              <p:cNvSpPr/>
              <p:nvPr/>
            </p:nvSpPr>
            <p:spPr bwMode="auto">
              <a:xfrm>
                <a:off x="2169578" y="5519448"/>
                <a:ext cx="224042" cy="139909"/>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187" name="Graphic 186">
              <a:extLst>
                <a:ext uri="{FF2B5EF4-FFF2-40B4-BE49-F238E27FC236}">
                  <a16:creationId xmlns:a16="http://schemas.microsoft.com/office/drawing/2014/main" id="{CBA3BA92-A39A-B937-981F-1C5095FD59C8}"/>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10411758" y="3866896"/>
              <a:ext cx="490852" cy="423763"/>
            </a:xfrm>
            <a:prstGeom prst="rect">
              <a:avLst/>
            </a:prstGeom>
          </p:spPr>
        </p:pic>
      </p:grpSp>
      <p:grpSp>
        <p:nvGrpSpPr>
          <p:cNvPr id="204" name="Group 203">
            <a:extLst>
              <a:ext uri="{FF2B5EF4-FFF2-40B4-BE49-F238E27FC236}">
                <a16:creationId xmlns:a16="http://schemas.microsoft.com/office/drawing/2014/main" id="{5117FF7F-06EF-CB3A-22C6-1A10206DA3ED}"/>
              </a:ext>
            </a:extLst>
          </p:cNvPr>
          <p:cNvGrpSpPr/>
          <p:nvPr/>
        </p:nvGrpSpPr>
        <p:grpSpPr>
          <a:xfrm>
            <a:off x="2335293" y="3678423"/>
            <a:ext cx="731520" cy="731520"/>
            <a:chOff x="1837671" y="5123396"/>
            <a:chExt cx="731520" cy="731520"/>
          </a:xfrm>
        </p:grpSpPr>
        <p:sp>
          <p:nvSpPr>
            <p:cNvPr id="205" name="Oval 204">
              <a:extLst>
                <a:ext uri="{FF2B5EF4-FFF2-40B4-BE49-F238E27FC236}">
                  <a16:creationId xmlns:a16="http://schemas.microsoft.com/office/drawing/2014/main" id="{898A21A0-E0AB-D4F1-8D23-98FDB944830F}"/>
                </a:ext>
              </a:extLst>
            </p:cNvPr>
            <p:cNvSpPr/>
            <p:nvPr/>
          </p:nvSpPr>
          <p:spPr bwMode="auto">
            <a:xfrm>
              <a:off x="1837671" y="5123396"/>
              <a:ext cx="731520" cy="731520"/>
            </a:xfrm>
            <a:prstGeom prst="ellipse">
              <a:avLst/>
            </a:prstGeom>
            <a:solidFill>
              <a:schemeClr val="tx2"/>
            </a:solidFill>
            <a:ln w="9525" cap="flat" cmpd="sng" algn="ctr">
              <a:solidFill>
                <a:schemeClr val="tx2"/>
              </a:solid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a:ln>
                  <a:noFill/>
                </a:ln>
                <a:solidFill>
                  <a:srgbClr val="000000"/>
                </a:solidFill>
                <a:effectLst/>
                <a:uLnTx/>
                <a:uFillTx/>
                <a:latin typeface="Segoe UI" panose="020B0502040204020203" pitchFamily="34" charset="0"/>
                <a:cs typeface="Segoe UI" panose="020B0502040204020203" pitchFamily="34" charset="0"/>
              </a:endParaRPr>
            </a:p>
          </p:txBody>
        </p:sp>
        <p:grpSp>
          <p:nvGrpSpPr>
            <p:cNvPr id="206" name="Group 205">
              <a:extLst>
                <a:ext uri="{FF2B5EF4-FFF2-40B4-BE49-F238E27FC236}">
                  <a16:creationId xmlns:a16="http://schemas.microsoft.com/office/drawing/2014/main" id="{205461C5-C817-F711-352A-5BBDA5E49027}"/>
                </a:ext>
              </a:extLst>
            </p:cNvPr>
            <p:cNvGrpSpPr/>
            <p:nvPr/>
          </p:nvGrpSpPr>
          <p:grpSpPr>
            <a:xfrm>
              <a:off x="1967822" y="5285711"/>
              <a:ext cx="471219" cy="406891"/>
              <a:chOff x="3288243" y="5220832"/>
              <a:chExt cx="390825" cy="348421"/>
            </a:xfrm>
            <a:solidFill>
              <a:schemeClr val="bg2"/>
            </a:solidFill>
          </p:grpSpPr>
          <p:grpSp>
            <p:nvGrpSpPr>
              <p:cNvPr id="207" name="Group 206">
                <a:extLst>
                  <a:ext uri="{FF2B5EF4-FFF2-40B4-BE49-F238E27FC236}">
                    <a16:creationId xmlns:a16="http://schemas.microsoft.com/office/drawing/2014/main" id="{A6A8A765-A2A5-6A2F-CAA8-052872C463E6}"/>
                  </a:ext>
                </a:extLst>
              </p:cNvPr>
              <p:cNvGrpSpPr/>
              <p:nvPr/>
            </p:nvGrpSpPr>
            <p:grpSpPr>
              <a:xfrm>
                <a:off x="3288243" y="5220832"/>
                <a:ext cx="302953" cy="270348"/>
                <a:chOff x="744698" y="6192444"/>
                <a:chExt cx="354013" cy="315913"/>
              </a:xfrm>
              <a:grpFill/>
            </p:grpSpPr>
            <p:sp>
              <p:nvSpPr>
                <p:cNvPr id="216" name="Freeform 182">
                  <a:extLst>
                    <a:ext uri="{FF2B5EF4-FFF2-40B4-BE49-F238E27FC236}">
                      <a16:creationId xmlns:a16="http://schemas.microsoft.com/office/drawing/2014/main" id="{53952126-044D-A774-49B3-9DB48566BBC3}"/>
                    </a:ext>
                  </a:extLst>
                </p:cNvPr>
                <p:cNvSpPr>
                  <a:spLocks noEditPoints="1"/>
                </p:cNvSpPr>
                <p:nvPr/>
              </p:nvSpPr>
              <p:spPr bwMode="auto">
                <a:xfrm>
                  <a:off x="770098" y="6324207"/>
                  <a:ext cx="303213" cy="184150"/>
                </a:xfrm>
                <a:custGeom>
                  <a:avLst/>
                  <a:gdLst>
                    <a:gd name="T0" fmla="*/ 27 w 307"/>
                    <a:gd name="T1" fmla="*/ 27 h 187"/>
                    <a:gd name="T2" fmla="*/ 27 w 307"/>
                    <a:gd name="T3" fmla="*/ 27 h 187"/>
                    <a:gd name="T4" fmla="*/ 107 w 307"/>
                    <a:gd name="T5" fmla="*/ 27 h 187"/>
                    <a:gd name="T6" fmla="*/ 107 w 307"/>
                    <a:gd name="T7" fmla="*/ 107 h 187"/>
                    <a:gd name="T8" fmla="*/ 27 w 307"/>
                    <a:gd name="T9" fmla="*/ 107 h 187"/>
                    <a:gd name="T10" fmla="*/ 27 w 307"/>
                    <a:gd name="T11" fmla="*/ 27 h 187"/>
                    <a:gd name="T12" fmla="*/ 133 w 307"/>
                    <a:gd name="T13" fmla="*/ 27 h 187"/>
                    <a:gd name="T14" fmla="*/ 133 w 307"/>
                    <a:gd name="T15" fmla="*/ 27 h 187"/>
                    <a:gd name="T16" fmla="*/ 160 w 307"/>
                    <a:gd name="T17" fmla="*/ 27 h 187"/>
                    <a:gd name="T18" fmla="*/ 160 w 307"/>
                    <a:gd name="T19" fmla="*/ 54 h 187"/>
                    <a:gd name="T20" fmla="*/ 133 w 307"/>
                    <a:gd name="T21" fmla="*/ 54 h 187"/>
                    <a:gd name="T22" fmla="*/ 133 w 307"/>
                    <a:gd name="T23" fmla="*/ 27 h 187"/>
                    <a:gd name="T24" fmla="*/ 200 w 307"/>
                    <a:gd name="T25" fmla="*/ 27 h 187"/>
                    <a:gd name="T26" fmla="*/ 200 w 307"/>
                    <a:gd name="T27" fmla="*/ 27 h 187"/>
                    <a:gd name="T28" fmla="*/ 280 w 307"/>
                    <a:gd name="T29" fmla="*/ 27 h 187"/>
                    <a:gd name="T30" fmla="*/ 280 w 307"/>
                    <a:gd name="T31" fmla="*/ 187 h 187"/>
                    <a:gd name="T32" fmla="*/ 200 w 307"/>
                    <a:gd name="T33" fmla="*/ 187 h 187"/>
                    <a:gd name="T34" fmla="*/ 200 w 307"/>
                    <a:gd name="T35" fmla="*/ 27 h 187"/>
                    <a:gd name="T36" fmla="*/ 307 w 307"/>
                    <a:gd name="T37" fmla="*/ 0 h 187"/>
                    <a:gd name="T38" fmla="*/ 307 w 307"/>
                    <a:gd name="T39" fmla="*/ 0 h 187"/>
                    <a:gd name="T40" fmla="*/ 0 w 307"/>
                    <a:gd name="T41" fmla="*/ 0 h 187"/>
                    <a:gd name="T42" fmla="*/ 0 w 307"/>
                    <a:gd name="T43" fmla="*/ 187 h 187"/>
                    <a:gd name="T44" fmla="*/ 307 w 307"/>
                    <a:gd name="T45" fmla="*/ 187 h 187"/>
                    <a:gd name="T46" fmla="*/ 307 w 307"/>
                    <a:gd name="T4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7" h="187">
                      <a:moveTo>
                        <a:pt x="27" y="27"/>
                      </a:moveTo>
                      <a:lnTo>
                        <a:pt x="27" y="27"/>
                      </a:lnTo>
                      <a:lnTo>
                        <a:pt x="107" y="27"/>
                      </a:lnTo>
                      <a:lnTo>
                        <a:pt x="107" y="107"/>
                      </a:lnTo>
                      <a:lnTo>
                        <a:pt x="27" y="107"/>
                      </a:lnTo>
                      <a:lnTo>
                        <a:pt x="27" y="27"/>
                      </a:lnTo>
                      <a:close/>
                      <a:moveTo>
                        <a:pt x="133" y="27"/>
                      </a:moveTo>
                      <a:lnTo>
                        <a:pt x="133" y="27"/>
                      </a:lnTo>
                      <a:lnTo>
                        <a:pt x="160" y="27"/>
                      </a:lnTo>
                      <a:lnTo>
                        <a:pt x="160" y="54"/>
                      </a:lnTo>
                      <a:lnTo>
                        <a:pt x="133" y="54"/>
                      </a:lnTo>
                      <a:lnTo>
                        <a:pt x="133" y="27"/>
                      </a:lnTo>
                      <a:close/>
                      <a:moveTo>
                        <a:pt x="200" y="27"/>
                      </a:moveTo>
                      <a:lnTo>
                        <a:pt x="200" y="27"/>
                      </a:lnTo>
                      <a:lnTo>
                        <a:pt x="280" y="27"/>
                      </a:lnTo>
                      <a:lnTo>
                        <a:pt x="280" y="187"/>
                      </a:lnTo>
                      <a:lnTo>
                        <a:pt x="200" y="187"/>
                      </a:lnTo>
                      <a:lnTo>
                        <a:pt x="200" y="27"/>
                      </a:lnTo>
                      <a:close/>
                      <a:moveTo>
                        <a:pt x="307" y="0"/>
                      </a:moveTo>
                      <a:lnTo>
                        <a:pt x="307" y="0"/>
                      </a:lnTo>
                      <a:lnTo>
                        <a:pt x="0" y="0"/>
                      </a:lnTo>
                      <a:lnTo>
                        <a:pt x="0" y="187"/>
                      </a:lnTo>
                      <a:lnTo>
                        <a:pt x="307" y="187"/>
                      </a:lnTo>
                      <a:lnTo>
                        <a:pt x="307" y="0"/>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17" name="Freeform 185">
                  <a:extLst>
                    <a:ext uri="{FF2B5EF4-FFF2-40B4-BE49-F238E27FC236}">
                      <a16:creationId xmlns:a16="http://schemas.microsoft.com/office/drawing/2014/main" id="{66BAD874-1F09-8D07-F687-BA418FC578A4}"/>
                    </a:ext>
                  </a:extLst>
                </p:cNvPr>
                <p:cNvSpPr>
                  <a:spLocks/>
                </p:cNvSpPr>
                <p:nvPr/>
              </p:nvSpPr>
              <p:spPr bwMode="auto">
                <a:xfrm>
                  <a:off x="744698" y="6192444"/>
                  <a:ext cx="354013" cy="106363"/>
                </a:xfrm>
                <a:custGeom>
                  <a:avLst/>
                  <a:gdLst>
                    <a:gd name="T0" fmla="*/ 186 w 359"/>
                    <a:gd name="T1" fmla="*/ 0 h 109"/>
                    <a:gd name="T2" fmla="*/ 186 w 359"/>
                    <a:gd name="T3" fmla="*/ 0 h 109"/>
                    <a:gd name="T4" fmla="*/ 106 w 359"/>
                    <a:gd name="T5" fmla="*/ 47 h 109"/>
                    <a:gd name="T6" fmla="*/ 106 w 359"/>
                    <a:gd name="T7" fmla="*/ 29 h 109"/>
                    <a:gd name="T8" fmla="*/ 53 w 359"/>
                    <a:gd name="T9" fmla="*/ 29 h 109"/>
                    <a:gd name="T10" fmla="*/ 53 w 359"/>
                    <a:gd name="T11" fmla="*/ 78 h 109"/>
                    <a:gd name="T12" fmla="*/ 0 w 359"/>
                    <a:gd name="T13" fmla="*/ 109 h 109"/>
                    <a:gd name="T14" fmla="*/ 359 w 359"/>
                    <a:gd name="T15" fmla="*/ 109 h 109"/>
                    <a:gd name="T16" fmla="*/ 186 w 359"/>
                    <a:gd name="T17"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109">
                      <a:moveTo>
                        <a:pt x="186" y="0"/>
                      </a:moveTo>
                      <a:lnTo>
                        <a:pt x="186" y="0"/>
                      </a:lnTo>
                      <a:lnTo>
                        <a:pt x="106" y="47"/>
                      </a:lnTo>
                      <a:lnTo>
                        <a:pt x="106" y="29"/>
                      </a:lnTo>
                      <a:lnTo>
                        <a:pt x="53" y="29"/>
                      </a:lnTo>
                      <a:lnTo>
                        <a:pt x="53" y="78"/>
                      </a:lnTo>
                      <a:lnTo>
                        <a:pt x="0" y="109"/>
                      </a:lnTo>
                      <a:lnTo>
                        <a:pt x="359" y="109"/>
                      </a:lnTo>
                      <a:lnTo>
                        <a:pt x="186" y="0"/>
                      </a:lnTo>
                      <a:close/>
                    </a:path>
                  </a:pathLst>
                </a:custGeom>
                <a:grpFill/>
                <a:ln w="51197" cap="flat">
                  <a:noFill/>
                  <a:prstDash val="solid"/>
                  <a:miter/>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grpSp>
          <p:sp>
            <p:nvSpPr>
              <p:cNvPr id="208" name="Rectangle: Rounded Corners 207">
                <a:extLst>
                  <a:ext uri="{FF2B5EF4-FFF2-40B4-BE49-F238E27FC236}">
                    <a16:creationId xmlns:a16="http://schemas.microsoft.com/office/drawing/2014/main" id="{5514F400-FB64-DAE3-1A02-FA9DDC42F103}"/>
                  </a:ext>
                </a:extLst>
              </p:cNvPr>
              <p:cNvSpPr/>
              <p:nvPr/>
            </p:nvSpPr>
            <p:spPr bwMode="auto">
              <a:xfrm>
                <a:off x="3455565" y="5420959"/>
                <a:ext cx="185818" cy="119804"/>
              </a:xfrm>
              <a:prstGeom prst="roundRect">
                <a:avLst>
                  <a:gd name="adj" fmla="val 5000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09" name="Group 208">
                <a:extLst>
                  <a:ext uri="{FF2B5EF4-FFF2-40B4-BE49-F238E27FC236}">
                    <a16:creationId xmlns:a16="http://schemas.microsoft.com/office/drawing/2014/main" id="{3D08F9F0-2704-4C1A-5CEC-6C1E71F4BBFC}"/>
                  </a:ext>
                </a:extLst>
              </p:cNvPr>
              <p:cNvGrpSpPr/>
              <p:nvPr/>
            </p:nvGrpSpPr>
            <p:grpSpPr>
              <a:xfrm rot="21182711">
                <a:off x="3485609" y="5437394"/>
                <a:ext cx="193459" cy="131859"/>
                <a:chOff x="2406484" y="5491181"/>
                <a:chExt cx="466956" cy="318271"/>
              </a:xfrm>
              <a:grpFill/>
            </p:grpSpPr>
            <p:grpSp>
              <p:nvGrpSpPr>
                <p:cNvPr id="210" name="Group 209">
                  <a:extLst>
                    <a:ext uri="{FF2B5EF4-FFF2-40B4-BE49-F238E27FC236}">
                      <a16:creationId xmlns:a16="http://schemas.microsoft.com/office/drawing/2014/main" id="{1F59605D-289B-D08A-2C0D-B75D9D97EF36}"/>
                    </a:ext>
                  </a:extLst>
                </p:cNvPr>
                <p:cNvGrpSpPr/>
                <p:nvPr/>
              </p:nvGrpSpPr>
              <p:grpSpPr>
                <a:xfrm>
                  <a:off x="2406484" y="5491181"/>
                  <a:ext cx="232447" cy="278261"/>
                  <a:chOff x="2406484" y="5491181"/>
                  <a:chExt cx="232447" cy="278261"/>
                </a:xfrm>
                <a:grpFill/>
              </p:grpSpPr>
              <p:sp>
                <p:nvSpPr>
                  <p:cNvPr id="214" name="Freeform: Shape 213">
                    <a:extLst>
                      <a:ext uri="{FF2B5EF4-FFF2-40B4-BE49-F238E27FC236}">
                        <a16:creationId xmlns:a16="http://schemas.microsoft.com/office/drawing/2014/main" id="{869E6DAE-E665-E0FA-18B0-2B4864491AAF}"/>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A16E7BC5-7E4E-A89B-C2AA-F772C298EE49}"/>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211" name="Group 210">
                  <a:extLst>
                    <a:ext uri="{FF2B5EF4-FFF2-40B4-BE49-F238E27FC236}">
                      <a16:creationId xmlns:a16="http://schemas.microsoft.com/office/drawing/2014/main" id="{CF345103-11D5-D977-69DE-F90A77362C5E}"/>
                    </a:ext>
                  </a:extLst>
                </p:cNvPr>
                <p:cNvGrpSpPr/>
                <p:nvPr/>
              </p:nvGrpSpPr>
              <p:grpSpPr>
                <a:xfrm>
                  <a:off x="2640993" y="5531191"/>
                  <a:ext cx="232447" cy="278261"/>
                  <a:chOff x="2406484" y="5491181"/>
                  <a:chExt cx="232447" cy="278261"/>
                </a:xfrm>
                <a:grpFill/>
              </p:grpSpPr>
              <p:sp>
                <p:nvSpPr>
                  <p:cNvPr id="212" name="Freeform: Shape 211">
                    <a:extLst>
                      <a:ext uri="{FF2B5EF4-FFF2-40B4-BE49-F238E27FC236}">
                        <a16:creationId xmlns:a16="http://schemas.microsoft.com/office/drawing/2014/main" id="{472968AD-6050-A093-CF0C-1C355D1C4F06}"/>
                      </a:ext>
                    </a:extLst>
                  </p:cNvPr>
                  <p:cNvSpPr/>
                  <p:nvPr/>
                </p:nvSpPr>
                <p:spPr>
                  <a:xfrm rot="17696426">
                    <a:off x="2459777" y="54378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solidFill>
                    <a:schemeClr val="bg2"/>
                  </a:solid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A36134C4-14D8-D005-D2F1-655546B0AAC6}"/>
                      </a:ext>
                    </a:extLst>
                  </p:cNvPr>
                  <p:cNvSpPr/>
                  <p:nvPr/>
                </p:nvSpPr>
                <p:spPr>
                  <a:xfrm rot="17696426">
                    <a:off x="2459777" y="5590288"/>
                    <a:ext cx="125861" cy="232447"/>
                  </a:xfrm>
                  <a:custGeom>
                    <a:avLst/>
                    <a:gdLst>
                      <a:gd name="connsiteX0" fmla="*/ 985165 w 985165"/>
                      <a:gd name="connsiteY0" fmla="*/ 1391296 h 1819455"/>
                      <a:gd name="connsiteX1" fmla="*/ 492583 w 985165"/>
                      <a:gd name="connsiteY1" fmla="*/ 897945 h 1819455"/>
                      <a:gd name="connsiteX2" fmla="*/ 23310 w 985165"/>
                      <a:gd name="connsiteY2" fmla="*/ 428032 h 1819455"/>
                      <a:gd name="connsiteX3" fmla="*/ 275365 w 985165"/>
                      <a:gd name="connsiteY3" fmla="*/ 11655 h 1819455"/>
                      <a:gd name="connsiteX4" fmla="*/ 248084 w 985165"/>
                      <a:gd name="connsiteY4" fmla="*/ 0 h 1819455"/>
                      <a:gd name="connsiteX5" fmla="*/ 0 w 985165"/>
                      <a:gd name="connsiteY5" fmla="*/ 428160 h 1819455"/>
                      <a:gd name="connsiteX6" fmla="*/ 492583 w 985165"/>
                      <a:gd name="connsiteY6" fmla="*/ 921511 h 1819455"/>
                      <a:gd name="connsiteX7" fmla="*/ 961855 w 985165"/>
                      <a:gd name="connsiteY7" fmla="*/ 1391424 h 1819455"/>
                      <a:gd name="connsiteX8" fmla="*/ 709801 w 985165"/>
                      <a:gd name="connsiteY8" fmla="*/ 1807801 h 1819455"/>
                      <a:gd name="connsiteX9" fmla="*/ 737081 w 985165"/>
                      <a:gd name="connsiteY9" fmla="*/ 1819456 h 1819455"/>
                      <a:gd name="connsiteX10" fmla="*/ 985165 w 985165"/>
                      <a:gd name="connsiteY10" fmla="*/ 1391296 h 181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85165" h="1819455">
                        <a:moveTo>
                          <a:pt x="985165" y="1391296"/>
                        </a:moveTo>
                        <a:cubicBezTo>
                          <a:pt x="985165" y="1119261"/>
                          <a:pt x="764233" y="897945"/>
                          <a:pt x="492583" y="897945"/>
                        </a:cubicBezTo>
                        <a:cubicBezTo>
                          <a:pt x="233868" y="897945"/>
                          <a:pt x="23310" y="687131"/>
                          <a:pt x="23310" y="428032"/>
                        </a:cubicBezTo>
                        <a:cubicBezTo>
                          <a:pt x="23310" y="253464"/>
                          <a:pt x="121545" y="92471"/>
                          <a:pt x="275365" y="11655"/>
                        </a:cubicBezTo>
                        <a:cubicBezTo>
                          <a:pt x="266143" y="7941"/>
                          <a:pt x="257050" y="4098"/>
                          <a:pt x="248084" y="0"/>
                        </a:cubicBezTo>
                        <a:cubicBezTo>
                          <a:pt x="94905" y="87989"/>
                          <a:pt x="0" y="251670"/>
                          <a:pt x="0" y="428160"/>
                        </a:cubicBezTo>
                        <a:cubicBezTo>
                          <a:pt x="0" y="700195"/>
                          <a:pt x="220932" y="921511"/>
                          <a:pt x="492583" y="921511"/>
                        </a:cubicBezTo>
                        <a:cubicBezTo>
                          <a:pt x="751298" y="921511"/>
                          <a:pt x="961855" y="1132325"/>
                          <a:pt x="961855" y="1391424"/>
                        </a:cubicBezTo>
                        <a:cubicBezTo>
                          <a:pt x="961855" y="1565864"/>
                          <a:pt x="863621" y="1726984"/>
                          <a:pt x="709801" y="1807801"/>
                        </a:cubicBezTo>
                        <a:cubicBezTo>
                          <a:pt x="719022" y="1811515"/>
                          <a:pt x="728116" y="1815357"/>
                          <a:pt x="737081" y="1819456"/>
                        </a:cubicBezTo>
                        <a:cubicBezTo>
                          <a:pt x="890133" y="1731467"/>
                          <a:pt x="985165" y="1567913"/>
                          <a:pt x="985165" y="1391296"/>
                        </a:cubicBezTo>
                        <a:close/>
                      </a:path>
                    </a:pathLst>
                  </a:custGeom>
                  <a:grpFill/>
                  <a:ln w="12741" cap="rnd">
                    <a:solidFill>
                      <a:schemeClr val="bg2"/>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grpSp>
    </p:spTree>
    <p:extLst>
      <p:ext uri="{BB962C8B-B14F-4D97-AF65-F5344CB8AC3E}">
        <p14:creationId xmlns:p14="http://schemas.microsoft.com/office/powerpoint/2010/main" val="3392866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AB293-C9E7-855B-CBF1-D9810E6CCC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FDC2D0-712F-AE07-33AA-A408E84DC185}"/>
              </a:ext>
            </a:extLst>
          </p:cNvPr>
          <p:cNvSpPr>
            <a:spLocks noGrp="1"/>
          </p:cNvSpPr>
          <p:nvPr>
            <p:ph type="title"/>
          </p:nvPr>
        </p:nvSpPr>
        <p:spPr>
          <a:xfrm>
            <a:off x="563880" y="503396"/>
            <a:ext cx="11064240" cy="724535"/>
          </a:xfrm>
        </p:spPr>
        <p:txBody>
          <a:bodyPr/>
          <a:lstStyle/>
          <a:p>
            <a:r>
              <a:rPr lang="en-US"/>
              <a:t>Seamless data enrichment with AI functions</a:t>
            </a:r>
          </a:p>
        </p:txBody>
      </p:sp>
      <p:sp>
        <p:nvSpPr>
          <p:cNvPr id="4" name="Text Placeholder 3">
            <a:extLst>
              <a:ext uri="{FF2B5EF4-FFF2-40B4-BE49-F238E27FC236}">
                <a16:creationId xmlns:a16="http://schemas.microsoft.com/office/drawing/2014/main" id="{2A883235-AD3A-31C5-A557-981DE0ED90C7}"/>
              </a:ext>
            </a:extLst>
          </p:cNvPr>
          <p:cNvSpPr>
            <a:spLocks noGrp="1"/>
          </p:cNvSpPr>
          <p:nvPr>
            <p:ph type="body" sz="quarter" idx="26"/>
          </p:nvPr>
        </p:nvSpPr>
        <p:spPr/>
        <p:txBody>
          <a:bodyPr>
            <a:normAutofit/>
          </a:bodyPr>
          <a:lstStyle/>
          <a:p>
            <a:r>
              <a:rPr lang="en-US" dirty="0"/>
              <a:t>Transform </a:t>
            </a:r>
            <a:r>
              <a:rPr lang="en-US" dirty="0">
                <a:solidFill>
                  <a:srgbClr val="0194E2"/>
                </a:solidFill>
                <a:latin typeface="Segoe UI Semibold" panose="020B0702040204020203" pitchFamily="34" charset="0"/>
                <a:cs typeface="Segoe UI Semibold" panose="020B0702040204020203" pitchFamily="34" charset="0"/>
              </a:rPr>
              <a:t>pandas or Spark </a:t>
            </a:r>
            <a:r>
              <a:rPr lang="en-US" dirty="0" err="1">
                <a:solidFill>
                  <a:srgbClr val="0194E2"/>
                </a:solidFill>
                <a:latin typeface="Segoe UI Semibold" panose="020B0702040204020203" pitchFamily="34" charset="0"/>
                <a:cs typeface="Segoe UI Semibold" panose="020B0702040204020203" pitchFamily="34" charset="0"/>
              </a:rPr>
              <a:t>DataFrames</a:t>
            </a:r>
            <a:r>
              <a:rPr kumimoji="0" lang="en-US" sz="2000" b="0" i="0" u="none" strike="noStrike" kern="1200" cap="none" spc="0" normalizeH="0" baseline="0" noProof="0" dirty="0">
                <a:ln>
                  <a:noFill/>
                </a:ln>
                <a:solidFill>
                  <a:srgbClr val="0194E2"/>
                </a:solidFill>
                <a:effectLst/>
                <a:uLnTx/>
                <a:uFillTx/>
                <a:latin typeface="Segoe UI Semibold" panose="020B0702040204020203" pitchFamily="34" charset="0"/>
                <a:ea typeface="+mn-ea"/>
                <a:cs typeface="Segoe UI Semibold" panose="020B0702040204020203" pitchFamily="34" charset="0"/>
              </a:rPr>
              <a:t> </a:t>
            </a:r>
            <a:r>
              <a:rPr lang="en-US" dirty="0"/>
              <a:t>with GenAI using just a </a:t>
            </a:r>
            <a:r>
              <a:rPr kumimoji="0" lang="en-US" sz="2000" b="0" i="0" u="none" strike="noStrike" kern="1200" cap="none" spc="0" normalizeH="0" baseline="0" noProof="0" dirty="0">
                <a:ln>
                  <a:noFill/>
                </a:ln>
                <a:solidFill>
                  <a:srgbClr val="0194E2"/>
                </a:solidFill>
                <a:effectLst/>
                <a:uLnTx/>
                <a:uFillTx/>
                <a:latin typeface="Segoe UI Semibold" panose="020B0702040204020203" pitchFamily="34" charset="0"/>
                <a:ea typeface="+mn-ea"/>
                <a:cs typeface="Segoe UI Semibold" panose="020B0702040204020203" pitchFamily="34" charset="0"/>
              </a:rPr>
              <a:t>single line of code</a:t>
            </a:r>
          </a:p>
          <a:p>
            <a:r>
              <a:rPr lang="en-US" dirty="0"/>
              <a:t>Choose from </a:t>
            </a:r>
            <a:r>
              <a:rPr lang="en-US" dirty="0">
                <a:solidFill>
                  <a:srgbClr val="0194E2"/>
                </a:solidFill>
                <a:latin typeface="Segoe UI Semibold" panose="020B0702040204020203" pitchFamily="34" charset="0"/>
                <a:cs typeface="Segoe UI Semibold" panose="020B0702040204020203" pitchFamily="34" charset="0"/>
              </a:rPr>
              <a:t>summarization, classification, custom text generation, </a:t>
            </a:r>
            <a:r>
              <a:rPr lang="en-US" dirty="0"/>
              <a:t>and much more</a:t>
            </a:r>
            <a:endParaRPr lang="en-US" dirty="0">
              <a:solidFill>
                <a:srgbClr val="0194E2"/>
              </a:solidFill>
              <a:latin typeface="Segoe UI Semibold" panose="020B0702040204020203" pitchFamily="34" charset="0"/>
              <a:cs typeface="Segoe UI Semibold" panose="020B0702040204020203" pitchFamily="34" charset="0"/>
            </a:endParaRPr>
          </a:p>
        </p:txBody>
      </p:sp>
      <p:sp>
        <p:nvSpPr>
          <p:cNvPr id="14" name="Rectangle: Rounded Corners 13">
            <a:extLst>
              <a:ext uri="{FF2B5EF4-FFF2-40B4-BE49-F238E27FC236}">
                <a16:creationId xmlns:a16="http://schemas.microsoft.com/office/drawing/2014/main" id="{E469F335-7147-FF8B-3050-2DD31C1DC246}"/>
              </a:ext>
              <a:ext uri="{C183D7F6-B498-43B3-948B-1728B52AA6E4}">
                <adec:decorative xmlns:adec="http://schemas.microsoft.com/office/drawing/2017/decorative" val="1"/>
              </a:ext>
            </a:extLst>
          </p:cNvPr>
          <p:cNvSpPr/>
          <p:nvPr/>
        </p:nvSpPr>
        <p:spPr bwMode="auto">
          <a:xfrm>
            <a:off x="10252558" y="127569"/>
            <a:ext cx="1828799" cy="45876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99783" fontAlgn="base">
              <a:spcBef>
                <a:spcPts val="508"/>
              </a:spcBef>
              <a:spcAft>
                <a:spcPts val="508"/>
              </a:spcAft>
              <a:buSzPct val="90000"/>
            </a:pPr>
            <a:r>
              <a:rPr lang="en-US" sz="1400" b="1" dirty="0">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Public preview</a:t>
            </a:r>
          </a:p>
        </p:txBody>
      </p:sp>
      <p:pic>
        <p:nvPicPr>
          <p:cNvPr id="8" name="Picture Placeholder 7" descr="A screenshot of a computer&#10;&#10;AI-generated content may be incorrect.">
            <a:extLst>
              <a:ext uri="{FF2B5EF4-FFF2-40B4-BE49-F238E27FC236}">
                <a16:creationId xmlns:a16="http://schemas.microsoft.com/office/drawing/2014/main" id="{A49155B2-99AF-1C98-E3C2-9C04144AB7C6}"/>
              </a:ext>
            </a:extLst>
          </p:cNvPr>
          <p:cNvPicPr>
            <a:picLocks noGrp="1" noChangeAspect="1"/>
          </p:cNvPicPr>
          <p:nvPr>
            <p:ph type="pic" sz="quarter" idx="12"/>
          </p:nvPr>
        </p:nvPicPr>
        <p:blipFill>
          <a:blip r:embed="rId2"/>
          <a:srcRect t="29" b="29"/>
          <a:stretch>
            <a:fillRect/>
          </a:stretch>
        </p:blipFill>
        <p:spPr/>
      </p:pic>
    </p:spTree>
    <p:extLst>
      <p:ext uri="{BB962C8B-B14F-4D97-AF65-F5344CB8AC3E}">
        <p14:creationId xmlns:p14="http://schemas.microsoft.com/office/powerpoint/2010/main" val="2180630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3B2F-0E49-29A2-DE9F-9706DCFD475A}"/>
              </a:ext>
            </a:extLst>
          </p:cNvPr>
          <p:cNvSpPr>
            <a:spLocks noGrp="1"/>
          </p:cNvSpPr>
          <p:nvPr>
            <p:ph type="title"/>
          </p:nvPr>
        </p:nvSpPr>
        <p:spPr/>
        <p:txBody>
          <a:bodyPr/>
          <a:lstStyle/>
          <a:p>
            <a:r>
              <a:rPr lang="en-US"/>
              <a:t>Get started with AI functions today</a:t>
            </a:r>
          </a:p>
        </p:txBody>
      </p:sp>
      <p:sp>
        <p:nvSpPr>
          <p:cNvPr id="3" name="Text Placeholder 2">
            <a:extLst>
              <a:ext uri="{FF2B5EF4-FFF2-40B4-BE49-F238E27FC236}">
                <a16:creationId xmlns:a16="http://schemas.microsoft.com/office/drawing/2014/main" id="{E0942483-CE8E-39AA-9DD4-A9E401493396}"/>
              </a:ext>
            </a:extLst>
          </p:cNvPr>
          <p:cNvSpPr>
            <a:spLocks noGrp="1"/>
          </p:cNvSpPr>
          <p:nvPr>
            <p:ph type="body" sz="quarter" idx="27"/>
          </p:nvPr>
        </p:nvSpPr>
        <p:spPr>
          <a:xfrm>
            <a:off x="563563" y="1447800"/>
            <a:ext cx="11064875" cy="849086"/>
          </a:xfrm>
        </p:spPr>
        <p:txBody>
          <a:bodyPr vert="horz" lIns="91440" tIns="45720" rIns="91440" bIns="45720" rtlCol="0" anchor="t">
            <a:normAutofit fontScale="92500" lnSpcReduction="20000"/>
          </a:bodyPr>
          <a:lstStyle/>
          <a:p>
            <a:pPr marL="0" indent="0">
              <a:buNone/>
            </a:pPr>
            <a:r>
              <a:rPr lang="en-US">
                <a:solidFill>
                  <a:srgbClr val="0194E2"/>
                </a:solidFill>
                <a:latin typeface="Segoe UI Semibold" panose="020B0702040204020203" pitchFamily="34" charset="0"/>
                <a:cs typeface="Segoe UI Semibold" panose="020B0702040204020203" pitchFamily="34" charset="0"/>
              </a:rPr>
              <a:t>Announcement:</a:t>
            </a:r>
            <a:r>
              <a:rPr lang="en-US"/>
              <a:t> </a:t>
            </a:r>
            <a:r>
              <a:rPr lang="en-US">
                <a:solidFill>
                  <a:schemeClr val="tx2"/>
                </a:solidFill>
                <a:latin typeface="Segoe UI Semibold" panose="020B0702040204020203" pitchFamily="34" charset="0"/>
                <a:cs typeface="Segoe UI Semibold" panose="020B0702040204020203" pitchFamily="34" charset="0"/>
                <a:hlinkClick r:id="rId2">
                  <a:extLst>
                    <a:ext uri="{A12FA001-AC4F-418D-AE19-62706E023703}">
                      <ahyp:hlinkClr xmlns:ahyp="http://schemas.microsoft.com/office/drawing/2018/hyperlinkcolor" val="tx"/>
                    </a:ext>
                  </a:extLst>
                </a:hlinkClick>
              </a:rPr>
              <a:t>aka.ms/ai-functions/blog</a:t>
            </a:r>
            <a:endParaRPr lang="en-US">
              <a:solidFill>
                <a:schemeClr val="tx2"/>
              </a:solidFill>
              <a:latin typeface="Segoe UI Semibold" panose="020B0702040204020203" pitchFamily="34" charset="0"/>
              <a:cs typeface="Segoe UI Semibold" panose="020B0702040204020203" pitchFamily="34" charset="0"/>
            </a:endParaRPr>
          </a:p>
          <a:p>
            <a:pPr marL="0" indent="0">
              <a:buNone/>
            </a:pPr>
            <a:r>
              <a:rPr lang="en-US">
                <a:solidFill>
                  <a:srgbClr val="0194E2"/>
                </a:solidFill>
                <a:latin typeface="Segoe UI Semibold"/>
                <a:cs typeface="Segoe UI Semibold"/>
              </a:rPr>
              <a:t>Documentation:</a:t>
            </a:r>
            <a:r>
              <a:rPr lang="en-US">
                <a:cs typeface="Segoe UI"/>
              </a:rPr>
              <a:t> </a:t>
            </a:r>
            <a:r>
              <a:rPr lang="en-US">
                <a:latin typeface="Segoe UI Semibold"/>
                <a:cs typeface="Segoe UI Semibold"/>
                <a:hlinkClick r:id="rId3"/>
              </a:rPr>
              <a:t>aka.ms/ai-functions</a:t>
            </a:r>
            <a:endParaRPr lang="en-US">
              <a:latin typeface="Segoe UI Semibold" panose="020B0702040204020203" pitchFamily="34" charset="0"/>
              <a:cs typeface="Segoe UI Semibold" panose="020B0702040204020203" pitchFamily="34" charset="0"/>
              <a:hlinkClick r:id="rId3"/>
            </a:endParaRPr>
          </a:p>
        </p:txBody>
      </p:sp>
      <p:graphicFrame>
        <p:nvGraphicFramePr>
          <p:cNvPr id="8" name="Content Placeholder 3">
            <a:extLst>
              <a:ext uri="{FF2B5EF4-FFF2-40B4-BE49-F238E27FC236}">
                <a16:creationId xmlns:a16="http://schemas.microsoft.com/office/drawing/2014/main" id="{164BBE69-D7D0-70C2-D0EC-85F4D6427E76}"/>
              </a:ext>
            </a:extLst>
          </p:cNvPr>
          <p:cNvGraphicFramePr>
            <a:graphicFrameLocks/>
          </p:cNvGraphicFramePr>
          <p:nvPr/>
        </p:nvGraphicFramePr>
        <p:xfrm>
          <a:off x="563244" y="2386876"/>
          <a:ext cx="11064876" cy="3823831"/>
        </p:xfrm>
        <a:graphic>
          <a:graphicData uri="http://schemas.openxmlformats.org/drawingml/2006/table">
            <a:tbl>
              <a:tblPr firstRow="1" bandRow="1">
                <a:tableStyleId>{1FECB4D8-DB02-4DC6-A0A2-4F2EBAE1DC90}</a:tableStyleId>
              </a:tblPr>
              <a:tblGrid>
                <a:gridCol w="2528053">
                  <a:extLst>
                    <a:ext uri="{9D8B030D-6E8A-4147-A177-3AD203B41FA5}">
                      <a16:colId xmlns:a16="http://schemas.microsoft.com/office/drawing/2014/main" val="661345636"/>
                    </a:ext>
                  </a:extLst>
                </a:gridCol>
                <a:gridCol w="4676076">
                  <a:extLst>
                    <a:ext uri="{9D8B030D-6E8A-4147-A177-3AD203B41FA5}">
                      <a16:colId xmlns:a16="http://schemas.microsoft.com/office/drawing/2014/main" val="2896434347"/>
                    </a:ext>
                  </a:extLst>
                </a:gridCol>
                <a:gridCol w="3860747">
                  <a:extLst>
                    <a:ext uri="{9D8B030D-6E8A-4147-A177-3AD203B41FA5}">
                      <a16:colId xmlns:a16="http://schemas.microsoft.com/office/drawing/2014/main" val="219299774"/>
                    </a:ext>
                  </a:extLst>
                </a:gridCol>
              </a:tblGrid>
              <a:tr h="317304">
                <a:tc>
                  <a:txBody>
                    <a:bodyPr/>
                    <a:lstStyle/>
                    <a:p>
                      <a:r>
                        <a:rPr lang="en-US" sz="1400">
                          <a:latin typeface="Segoe UI Semibold" panose="020B0702040204020203" pitchFamily="34" charset="0"/>
                          <a:cs typeface="Segoe UI Semibold" panose="020B0702040204020203" pitchFamily="34" charset="0"/>
                        </a:rPr>
                        <a:t>Function</a:t>
                      </a:r>
                    </a:p>
                  </a:txBody>
                  <a:tcPr marL="45720" marR="45720"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400">
                          <a:latin typeface="Segoe UI Semibold" panose="020B0702040204020203" pitchFamily="34" charset="0"/>
                          <a:cs typeface="Segoe UI Semibold" panose="020B0702040204020203" pitchFamily="34" charset="0"/>
                        </a:rPr>
                        <a:t>Description</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r>
                        <a:rPr lang="en-US" sz="1400">
                          <a:latin typeface="Segoe UI Semibold" panose="020B0702040204020203" pitchFamily="34" charset="0"/>
                          <a:cs typeface="Segoe UI Semibold" panose="020B0702040204020203" pitchFamily="34" charset="0"/>
                        </a:rPr>
                        <a:t>Learn more</a:t>
                      </a: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solidFill>
                        <a:schemeClr val="bg2">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670477318"/>
                  </a:ext>
                </a:extLst>
              </a:tr>
              <a:tr h="54921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ai.similarity</a:t>
                      </a:r>
                    </a:p>
                  </a:txBody>
                  <a:tcPr anchor="ctr">
                    <a:lnL w="12700" cap="flat" cmpd="sng" algn="ctr">
                      <a:solidFill>
                        <a:schemeClr val="bg2">
                          <a:lumMod val="85000"/>
                        </a:schemeClr>
                      </a:solidFill>
                      <a:prstDash val="solid"/>
                      <a:round/>
                      <a:headEnd type="none" w="med" len="med"/>
                      <a:tailEnd type="none" w="med" len="med"/>
                    </a:lnL>
                    <a:lnR w="12700" cap="flat" cmpd="sng" algn="ctr">
                      <a:solidFill>
                        <a:schemeClr val="bg2">
                          <a:lumMod val="95000"/>
                        </a:schemeClr>
                      </a:solidFill>
                      <a:prstDash val="solid"/>
                      <a:round/>
                      <a:headEnd type="none" w="med" len="med"/>
                      <a:tailEnd type="none" w="med" len="med"/>
                    </a:lnR>
                    <a:lnT w="12700" cap="flat" cmpd="sng" algn="ctr">
                      <a:solidFill>
                        <a:schemeClr val="bg2">
                          <a:lumMod val="95000"/>
                        </a:schemeClr>
                      </a:solidFill>
                      <a:prstDash val="solid"/>
                      <a:round/>
                      <a:headEnd type="none" w="med" len="med"/>
                      <a:tailEnd type="none" w="med" len="med"/>
                    </a:lnT>
                    <a:lnB w="12700" cap="flat" cmpd="sng" algn="ctr">
                      <a:solidFill>
                        <a:schemeClr val="bg2">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n-lt"/>
                        </a:rPr>
                        <a:t>Compare the meaning of input text with a single common text value or with pairwise values.</a:t>
                      </a:r>
                      <a:endParaRPr lang="en-US" sz="1400">
                        <a:solidFill>
                          <a:schemeClr val="tx1"/>
                        </a:solidFill>
                        <a:latin typeface="+mn-lt"/>
                        <a:cs typeface="Arial" panose="020B0604020202020204" pitchFamily="34" charset="0"/>
                      </a:endParaRPr>
                    </a:p>
                  </a:txBody>
                  <a:tcPr anchor="ctr">
                    <a:lnL w="12700" cap="flat" cmpd="sng" algn="ctr">
                      <a:solidFill>
                        <a:schemeClr val="bg2">
                          <a:lumMod val="9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dirty="0">
                          <a:solidFill>
                            <a:schemeClr val="tx2"/>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aka.ms/ai-functions/similarity</a:t>
                      </a:r>
                      <a:endParaRPr lang="en-US" sz="1400" dirty="0">
                        <a:solidFill>
                          <a:schemeClr val="tx2"/>
                        </a:solidFill>
                        <a:latin typeface="Segoe UI Semibold" panose="020B0702040204020203" pitchFamily="34" charset="0"/>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506136782"/>
                  </a:ext>
                </a:extLst>
              </a:tr>
              <a:tr h="37838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ai.classify</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solidFill>
                            <a:schemeClr val="tx1"/>
                          </a:solidFill>
                          <a:latin typeface="+mn-lt"/>
                        </a:rPr>
                        <a:t>Classify input text values according to labels you choose.</a:t>
                      </a:r>
                      <a:endParaRPr lang="en-US" sz="1400">
                        <a:solidFill>
                          <a:schemeClr val="tx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solidFill>
                            <a:schemeClr val="tx2"/>
                          </a:solidFill>
                          <a:latin typeface="Segoe UI Semibold" panose="020B0702040204020203" pitchFamily="34" charset="0"/>
                          <a:cs typeface="Segoe UI Semibold" panose="020B0702040204020203" pitchFamily="34" charset="0"/>
                          <a:hlinkClick r:id="rId5">
                            <a:extLst>
                              <a:ext uri="{A12FA001-AC4F-418D-AE19-62706E023703}">
                                <ahyp:hlinkClr xmlns:ahyp="http://schemas.microsoft.com/office/drawing/2018/hyperlinkcolor" val="tx"/>
                              </a:ext>
                            </a:extLst>
                          </a:hlinkClick>
                        </a:rPr>
                        <a:t>aka.ms/ai-functions/classify</a:t>
                      </a:r>
                      <a:endParaRPr lang="en-US" sz="1400">
                        <a:solidFill>
                          <a:schemeClr val="tx2"/>
                        </a:solidFill>
                        <a:latin typeface="Segoe UI Semibold" panose="020B0702040204020203" pitchFamily="34" charset="0"/>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9638190"/>
                  </a:ext>
                </a:extLst>
              </a:tr>
              <a:tr h="386185">
                <a:tc>
                  <a:txBody>
                    <a:bodyPr/>
                    <a:lstStyle/>
                    <a:p>
                      <a:r>
                        <a:rPr lang="en-US" sz="1400" b="0">
                          <a:latin typeface="Consolas" panose="020B0609020204030204" pitchFamily="49" charset="0"/>
                        </a:rPr>
                        <a:t>ai.analyze_sentiment</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n-lt"/>
                        </a:rPr>
                        <a:t>Identify the emotional state expressed by input text.</a:t>
                      </a:r>
                      <a:endParaRPr lang="en-US" sz="14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kern="1200">
                          <a:solidFill>
                            <a:schemeClr val="tx2"/>
                          </a:solidFill>
                          <a:latin typeface="Segoe UI Semibold" panose="020B0702040204020203" pitchFamily="34" charset="0"/>
                          <a:cs typeface="Segoe UI Semibold" panose="020B0702040204020203" pitchFamily="34" charset="0"/>
                          <a:hlinkClick r:id="rId6">
                            <a:extLst>
                              <a:ext uri="{A12FA001-AC4F-418D-AE19-62706E023703}">
                                <ahyp:hlinkClr xmlns:ahyp="http://schemas.microsoft.com/office/drawing/2018/hyperlinkcolor" val="tx"/>
                              </a:ext>
                            </a:extLst>
                          </a:hlinkClick>
                        </a:rPr>
                        <a:t>aka.ms/ai-functions/analyze-sentiment</a:t>
                      </a:r>
                      <a:endParaRPr lang="en-US" sz="1400" kern="120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64904133"/>
                  </a:ext>
                </a:extLst>
              </a:tr>
              <a:tr h="539417">
                <a:tc>
                  <a:txBody>
                    <a:bodyPr/>
                    <a:lstStyle/>
                    <a:p>
                      <a:r>
                        <a:rPr lang="en-US" sz="1400" b="0">
                          <a:latin typeface="Consolas" panose="020B0609020204030204" pitchFamily="49" charset="0"/>
                        </a:rPr>
                        <a:t>ai.extract</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a:solidFill>
                            <a:schemeClr val="tx1"/>
                          </a:solidFill>
                          <a:latin typeface="+mn-lt"/>
                        </a:rPr>
                        <a:t>Find and extract specific types of information from input text, for example locations or names.</a:t>
                      </a:r>
                      <a:endParaRPr lang="en-US" sz="14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a:solidFill>
                            <a:schemeClr val="tx2"/>
                          </a:solidFill>
                          <a:latin typeface="Segoe UI Semibold" panose="020B0702040204020203" pitchFamily="34" charset="0"/>
                          <a:cs typeface="Segoe UI Semibold" panose="020B0702040204020203" pitchFamily="34" charset="0"/>
                          <a:hlinkClick r:id="rId7">
                            <a:extLst>
                              <a:ext uri="{A12FA001-AC4F-418D-AE19-62706E023703}">
                                <ahyp:hlinkClr xmlns:ahyp="http://schemas.microsoft.com/office/drawing/2018/hyperlinkcolor" val="tx"/>
                              </a:ext>
                            </a:extLst>
                          </a:hlinkClick>
                        </a:rPr>
                        <a:t>aka.ms/ai-functions/extract</a:t>
                      </a:r>
                      <a:endParaRPr lang="en-US" sz="1400" kern="120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62018166"/>
                  </a:ext>
                </a:extLst>
              </a:tr>
              <a:tr h="47227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ai.fix_grammar</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n-lt"/>
                        </a:rPr>
                        <a:t>Correct the spelling, grammar, and punctuation of input text.</a:t>
                      </a:r>
                      <a:endParaRPr lang="en-US" sz="1400">
                        <a:solidFill>
                          <a:schemeClr val="tx1"/>
                        </a:solidFill>
                        <a:latin typeface="+mn-lt"/>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2"/>
                          </a:solidFill>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aka.ms/ai-functions/fix-grammar</a:t>
                      </a:r>
                      <a:endParaRPr lang="en-US" sz="1400">
                        <a:solidFill>
                          <a:schemeClr val="tx2"/>
                        </a:solidFill>
                        <a:latin typeface="Segoe UI Semibold" panose="020B0702040204020203" pitchFamily="34" charset="0"/>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033543106"/>
                  </a:ext>
                </a:extLst>
              </a:tr>
              <a:tr h="37838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dirty="0" err="1">
                          <a:latin typeface="Consolas" panose="020B0609020204030204" pitchFamily="49" charset="0"/>
                        </a:rPr>
                        <a:t>ai.summarize</a:t>
                      </a:r>
                      <a:endParaRPr lang="en-US" sz="1400" b="0" dirty="0">
                        <a:latin typeface="Consolas" panose="020B0609020204030204" pitchFamily="49" charset="0"/>
                      </a:endParaRP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solidFill>
                            <a:schemeClr val="tx1"/>
                          </a:solidFill>
                          <a:latin typeface="+mn-lt"/>
                        </a:rPr>
                        <a:t>Get summaries of input text.</a:t>
                      </a:r>
                      <a:endParaRPr lang="en-US" sz="14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a:solidFill>
                            <a:schemeClr val="tx2"/>
                          </a:solidFill>
                          <a:latin typeface="Segoe UI Semibold" panose="020B0702040204020203" pitchFamily="34" charset="0"/>
                          <a:cs typeface="Segoe UI Semibold" panose="020B0702040204020203" pitchFamily="34" charset="0"/>
                          <a:hlinkClick r:id="rId9">
                            <a:extLst>
                              <a:ext uri="{A12FA001-AC4F-418D-AE19-62706E023703}">
                                <ahyp:hlinkClr xmlns:ahyp="http://schemas.microsoft.com/office/drawing/2018/hyperlinkcolor" val="tx"/>
                              </a:ext>
                            </a:extLst>
                          </a:hlinkClick>
                        </a:rPr>
                        <a:t>aka.ms/ai-functions/summarize</a:t>
                      </a:r>
                      <a:endParaRPr lang="en-US" sz="1400" kern="120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224687"/>
                  </a:ext>
                </a:extLst>
              </a:tr>
              <a:tr h="37838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ai.translate</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n-lt"/>
                        </a:rPr>
                        <a:t>Translate input text into another language.</a:t>
                      </a:r>
                      <a:endParaRPr lang="en-US" sz="14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kern="1200">
                          <a:solidFill>
                            <a:schemeClr val="tx2"/>
                          </a:solidFill>
                          <a:latin typeface="Segoe UI Semibold" panose="020B07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aka.ms/ai-functions/translate</a:t>
                      </a:r>
                      <a:endParaRPr lang="en-US" sz="1400" kern="120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2256619812"/>
                  </a:ext>
                </a:extLst>
              </a:tr>
              <a:tr h="37838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latin typeface="Consolas" panose="020B0609020204030204" pitchFamily="49" charset="0"/>
                        </a:rPr>
                        <a:t>ai.generate_response</a:t>
                      </a:r>
                    </a:p>
                  </a:txBody>
                  <a:tcPr anchor="ctr">
                    <a:lnL w="12700" cap="flat" cmpd="sng" algn="ctr">
                      <a:solidFill>
                        <a:schemeClr val="bg2">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a:solidFill>
                            <a:schemeClr val="tx1"/>
                          </a:solidFill>
                          <a:latin typeface="+mn-lt"/>
                        </a:rPr>
                        <a:t>Generate responses based on your own instructions.</a:t>
                      </a:r>
                      <a:endParaRPr lang="en-US" sz="1400" kern="120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kern="1200" dirty="0">
                          <a:solidFill>
                            <a:schemeClr val="tx2"/>
                          </a:solidFill>
                          <a:latin typeface="Segoe UI Semibold" panose="020B0702040204020203" pitchFamily="34" charset="0"/>
                          <a:cs typeface="Segoe UI Semibold" panose="020B0702040204020203" pitchFamily="34" charset="0"/>
                          <a:hlinkClick r:id="rId11">
                            <a:extLst>
                              <a:ext uri="{A12FA001-AC4F-418D-AE19-62706E023703}">
                                <ahyp:hlinkClr xmlns:ahyp="http://schemas.microsoft.com/office/drawing/2018/hyperlinkcolor" val="tx"/>
                              </a:ext>
                            </a:extLst>
                          </a:hlinkClick>
                        </a:rPr>
                        <a:t>aka.ms/ai-functions/generate-response</a:t>
                      </a:r>
                      <a:endParaRPr lang="en-US" sz="1400" kern="1200" dirty="0">
                        <a:solidFill>
                          <a:schemeClr val="tx2"/>
                        </a:solidFill>
                        <a:latin typeface="Segoe UI Semibold" panose="020B0702040204020203" pitchFamily="34" charset="0"/>
                        <a:ea typeface="+mn-ea"/>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solidFill>
                        <a:schemeClr val="bg2">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19229425"/>
                  </a:ext>
                </a:extLst>
              </a:tr>
            </a:tbl>
          </a:graphicData>
        </a:graphic>
      </p:graphicFrame>
      <p:sp>
        <p:nvSpPr>
          <p:cNvPr id="9" name="Rectangle: Rounded Corners 8">
            <a:extLst>
              <a:ext uri="{FF2B5EF4-FFF2-40B4-BE49-F238E27FC236}">
                <a16:creationId xmlns:a16="http://schemas.microsoft.com/office/drawing/2014/main" id="{79FACDDE-B94A-19C1-43E8-C3DCC35A0564}"/>
              </a:ext>
              <a:ext uri="{C183D7F6-B498-43B3-948B-1728B52AA6E4}">
                <adec:decorative xmlns:adec="http://schemas.microsoft.com/office/drawing/2017/decorative" val="1"/>
              </a:ext>
            </a:extLst>
          </p:cNvPr>
          <p:cNvSpPr/>
          <p:nvPr/>
        </p:nvSpPr>
        <p:spPr bwMode="auto">
          <a:xfrm>
            <a:off x="10128461" y="365125"/>
            <a:ext cx="1828799" cy="458760"/>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299783" fontAlgn="base">
              <a:spcBef>
                <a:spcPts val="508"/>
              </a:spcBef>
              <a:spcAft>
                <a:spcPts val="508"/>
              </a:spcAft>
              <a:buSzPct val="90000"/>
            </a:pPr>
            <a:r>
              <a:rPr lang="en-US" sz="1400" b="1">
                <a:ln w="3175">
                  <a:noFill/>
                </a:ln>
                <a:gradFill>
                  <a:gsLst>
                    <a:gs pos="48951">
                      <a:srgbClr val="FFFFFF"/>
                    </a:gs>
                    <a:gs pos="14943">
                      <a:srgbClr val="FFFFFF"/>
                    </a:gs>
                  </a:gsLst>
                  <a:lin ang="2700000" scaled="0"/>
                </a:gradFill>
                <a:latin typeface="Segoe UI Semibold" panose="020B0502040204020203" pitchFamily="34" charset="0"/>
                <a:cs typeface="Segoe UI Semibold" panose="020B0702040204020203" pitchFamily="34" charset="0"/>
              </a:rPr>
              <a:t>Public preview</a:t>
            </a:r>
          </a:p>
        </p:txBody>
      </p:sp>
    </p:spTree>
    <p:extLst>
      <p:ext uri="{BB962C8B-B14F-4D97-AF65-F5344CB8AC3E}">
        <p14:creationId xmlns:p14="http://schemas.microsoft.com/office/powerpoint/2010/main" val="31820593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F23C8-DB89-A701-0FFC-EB79DAE838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D5AD18-4C0A-44C2-7BD3-AAFE12462A3C}"/>
              </a:ext>
            </a:extLst>
          </p:cNvPr>
          <p:cNvSpPr>
            <a:spLocks noGrp="1"/>
          </p:cNvSpPr>
          <p:nvPr>
            <p:ph type="title"/>
          </p:nvPr>
        </p:nvSpPr>
        <p:spPr>
          <a:xfrm>
            <a:off x="786676" y="2813447"/>
            <a:ext cx="6317343" cy="1231106"/>
          </a:xfrm>
        </p:spPr>
        <p:txBody>
          <a:bodyPr/>
          <a:lstStyle/>
          <a:p>
            <a:r>
              <a:rPr lang="en-US" dirty="0"/>
              <a:t>Thank you </a:t>
            </a:r>
            <a:br>
              <a:rPr lang="en-US" dirty="0"/>
            </a:br>
            <a:r>
              <a:rPr lang="en-US" dirty="0"/>
              <a:t>	and questions </a:t>
            </a:r>
            <a:endParaRPr lang="en-US" sz="1800" dirty="0"/>
          </a:p>
        </p:txBody>
      </p:sp>
    </p:spTree>
    <p:extLst>
      <p:ext uri="{BB962C8B-B14F-4D97-AF65-F5344CB8AC3E}">
        <p14:creationId xmlns:p14="http://schemas.microsoft.com/office/powerpoint/2010/main" val="336060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C1456-C17B-490F-CE09-346765E0594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F176273-B09E-75C7-02E3-AADD19921D7C}"/>
              </a:ext>
            </a:extLst>
          </p:cNvPr>
          <p:cNvSpPr txBox="1"/>
          <p:nvPr/>
        </p:nvSpPr>
        <p:spPr>
          <a:xfrm>
            <a:off x="3642748" y="2102103"/>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Segoe UI Semibold"/>
              </a:rPr>
              <a:t>(Web app or Copilot)</a:t>
            </a:r>
          </a:p>
        </p:txBody>
      </p:sp>
      <p:pic>
        <p:nvPicPr>
          <p:cNvPr id="4" name="Picture 2" descr="Microsoft Copilot Studio Pricing 2024">
            <a:extLst>
              <a:ext uri="{FF2B5EF4-FFF2-40B4-BE49-F238E27FC236}">
                <a16:creationId xmlns:a16="http://schemas.microsoft.com/office/drawing/2014/main" id="{FA39B165-DE1D-222F-915F-450D0D92E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437" y="2594546"/>
            <a:ext cx="1516097" cy="1516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3BD0DA3-7440-A2EC-AF71-655FFD26C8AC}"/>
              </a:ext>
            </a:extLst>
          </p:cNvPr>
          <p:cNvSpPr txBox="1"/>
          <p:nvPr/>
        </p:nvSpPr>
        <p:spPr>
          <a:xfrm>
            <a:off x="6948703" y="3485984"/>
            <a:ext cx="2083296"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Completion Model</a:t>
            </a:r>
            <a:endParaRPr kumimoji="0" lang="en-US" sz="1400" b="0" i="0" u="none" strike="noStrike" kern="0" cap="none" spc="0" normalizeH="0" baseline="0" noProof="0">
              <a:ln w="3175">
                <a:noFill/>
              </a:ln>
              <a:solidFill>
                <a:srgbClr val="FFFFFF"/>
              </a:solidFill>
              <a:effectLst/>
              <a:uLnTx/>
              <a:uFillTx/>
              <a:latin typeface="Segoe UI Semibold"/>
              <a:ea typeface="+mn-ea"/>
              <a:cs typeface="Segoe UI Semibold"/>
            </a:endParaRPr>
          </a:p>
        </p:txBody>
      </p:sp>
      <p:pic>
        <p:nvPicPr>
          <p:cNvPr id="6" name="Graphic 5">
            <a:extLst>
              <a:ext uri="{FF2B5EF4-FFF2-40B4-BE49-F238E27FC236}">
                <a16:creationId xmlns:a16="http://schemas.microsoft.com/office/drawing/2014/main" id="{09E3A9B3-10DF-D238-A20A-348204B566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8871" y="2606040"/>
            <a:ext cx="822960" cy="822960"/>
          </a:xfrm>
          <a:prstGeom prst="rect">
            <a:avLst/>
          </a:prstGeom>
        </p:spPr>
      </p:pic>
      <p:cxnSp>
        <p:nvCxnSpPr>
          <p:cNvPr id="9" name="Straight Arrow Connector 8">
            <a:extLst>
              <a:ext uri="{FF2B5EF4-FFF2-40B4-BE49-F238E27FC236}">
                <a16:creationId xmlns:a16="http://schemas.microsoft.com/office/drawing/2014/main" id="{7CC50A9A-3088-1790-A0CB-7F1CF0EB0EFF}"/>
              </a:ext>
            </a:extLst>
          </p:cNvPr>
          <p:cNvCxnSpPr>
            <a:cxnSpLocks/>
          </p:cNvCxnSpPr>
          <p:nvPr/>
        </p:nvCxnSpPr>
        <p:spPr>
          <a:xfrm>
            <a:off x="5768122" y="3255227"/>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10" name="TextBox 9">
            <a:extLst>
              <a:ext uri="{FF2B5EF4-FFF2-40B4-BE49-F238E27FC236}">
                <a16:creationId xmlns:a16="http://schemas.microsoft.com/office/drawing/2014/main" id="{E5C14CEF-9DFA-804F-F15F-8AC7EE5A8D5C}"/>
              </a:ext>
            </a:extLst>
          </p:cNvPr>
          <p:cNvSpPr txBox="1"/>
          <p:nvPr/>
        </p:nvSpPr>
        <p:spPr>
          <a:xfrm>
            <a:off x="6083118" y="2649779"/>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Prompt</a:t>
            </a:r>
          </a:p>
        </p:txBody>
      </p:sp>
      <p:sp>
        <p:nvSpPr>
          <p:cNvPr id="11" name="TextBox 10">
            <a:extLst>
              <a:ext uri="{FF2B5EF4-FFF2-40B4-BE49-F238E27FC236}">
                <a16:creationId xmlns:a16="http://schemas.microsoft.com/office/drawing/2014/main" id="{DA8FEF1A-0DBA-5FA7-BE19-A422AEAED187}"/>
              </a:ext>
            </a:extLst>
          </p:cNvPr>
          <p:cNvSpPr txBox="1"/>
          <p:nvPr/>
        </p:nvSpPr>
        <p:spPr>
          <a:xfrm>
            <a:off x="6100360" y="3255227"/>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cxnSp>
        <p:nvCxnSpPr>
          <p:cNvPr id="12" name="Straight Arrow Connector 11">
            <a:extLst>
              <a:ext uri="{FF2B5EF4-FFF2-40B4-BE49-F238E27FC236}">
                <a16:creationId xmlns:a16="http://schemas.microsoft.com/office/drawing/2014/main" id="{F59359FD-87EC-93B6-5D63-405A56E1EDF1}"/>
              </a:ext>
            </a:extLst>
          </p:cNvPr>
          <p:cNvCxnSpPr>
            <a:cxnSpLocks/>
          </p:cNvCxnSpPr>
          <p:nvPr/>
        </p:nvCxnSpPr>
        <p:spPr>
          <a:xfrm>
            <a:off x="2032157" y="3443103"/>
            <a:ext cx="1527956" cy="0"/>
          </a:xfrm>
          <a:prstGeom prst="straightConnector1">
            <a:avLst/>
          </a:prstGeom>
          <a:noFill/>
          <a:ln w="19050" cap="flat" cmpd="sng" algn="ctr">
            <a:solidFill>
              <a:schemeClr val="tx1"/>
            </a:solidFill>
            <a:prstDash val="solid"/>
            <a:round/>
            <a:headEnd type="none" w="med" len="med"/>
            <a:tailEnd type="arrow" w="med" len="med"/>
          </a:ln>
          <a:effectLst/>
        </p:spPr>
      </p:cxnSp>
      <p:sp>
        <p:nvSpPr>
          <p:cNvPr id="15" name="TextBox 14">
            <a:extLst>
              <a:ext uri="{FF2B5EF4-FFF2-40B4-BE49-F238E27FC236}">
                <a16:creationId xmlns:a16="http://schemas.microsoft.com/office/drawing/2014/main" id="{037AA4EF-B09E-FBB5-3B45-9A9E3D285FCD}"/>
              </a:ext>
            </a:extLst>
          </p:cNvPr>
          <p:cNvSpPr txBox="1"/>
          <p:nvPr/>
        </p:nvSpPr>
        <p:spPr>
          <a:xfrm>
            <a:off x="2322565" y="3184090"/>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a:t>
            </a:r>
          </a:p>
        </p:txBody>
      </p:sp>
      <p:cxnSp>
        <p:nvCxnSpPr>
          <p:cNvPr id="16" name="Straight Arrow Connector 15">
            <a:extLst>
              <a:ext uri="{FF2B5EF4-FFF2-40B4-BE49-F238E27FC236}">
                <a16:creationId xmlns:a16="http://schemas.microsoft.com/office/drawing/2014/main" id="{C3C11F62-1CAE-CF18-F2B2-CC30CC4E2474}"/>
              </a:ext>
            </a:extLst>
          </p:cNvPr>
          <p:cNvCxnSpPr>
            <a:cxnSpLocks/>
          </p:cNvCxnSpPr>
          <p:nvPr/>
        </p:nvCxnSpPr>
        <p:spPr>
          <a:xfrm>
            <a:off x="5797894" y="2886261"/>
            <a:ext cx="1527956" cy="0"/>
          </a:xfrm>
          <a:prstGeom prst="straightConnector1">
            <a:avLst/>
          </a:prstGeom>
          <a:noFill/>
          <a:ln w="19050" cap="flat" cmpd="sng" algn="ctr">
            <a:solidFill>
              <a:schemeClr val="tx1"/>
            </a:solidFill>
            <a:prstDash val="solid"/>
            <a:round/>
            <a:headEnd type="none" w="med" len="med"/>
            <a:tailEnd type="arrow" w="med" len="med"/>
          </a:ln>
          <a:effectLst/>
        </p:spPr>
      </p:cxnSp>
      <p:pic>
        <p:nvPicPr>
          <p:cNvPr id="18" name="Graphic 17" descr="User with solid fill">
            <a:extLst>
              <a:ext uri="{FF2B5EF4-FFF2-40B4-BE49-F238E27FC236}">
                <a16:creationId xmlns:a16="http://schemas.microsoft.com/office/drawing/2014/main" id="{6AD65BBF-ADBC-BB0B-DB7E-502FA4D933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9824" y="2985996"/>
            <a:ext cx="914400" cy="914400"/>
          </a:xfrm>
          <a:prstGeom prst="rect">
            <a:avLst/>
          </a:prstGeom>
        </p:spPr>
      </p:pic>
      <p:cxnSp>
        <p:nvCxnSpPr>
          <p:cNvPr id="23" name="Straight Arrow Connector 22">
            <a:extLst>
              <a:ext uri="{FF2B5EF4-FFF2-40B4-BE49-F238E27FC236}">
                <a16:creationId xmlns:a16="http://schemas.microsoft.com/office/drawing/2014/main" id="{92840239-B9CA-891E-C8EE-D799467ECB30}"/>
              </a:ext>
            </a:extLst>
          </p:cNvPr>
          <p:cNvCxnSpPr>
            <a:cxnSpLocks/>
          </p:cNvCxnSpPr>
          <p:nvPr/>
        </p:nvCxnSpPr>
        <p:spPr>
          <a:xfrm>
            <a:off x="2047893" y="3856641"/>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24" name="TextBox 23">
            <a:extLst>
              <a:ext uri="{FF2B5EF4-FFF2-40B4-BE49-F238E27FC236}">
                <a16:creationId xmlns:a16="http://schemas.microsoft.com/office/drawing/2014/main" id="{1E898CB2-1400-E73D-2F72-EBCE60AF6418}"/>
              </a:ext>
            </a:extLst>
          </p:cNvPr>
          <p:cNvSpPr txBox="1"/>
          <p:nvPr/>
        </p:nvSpPr>
        <p:spPr>
          <a:xfrm>
            <a:off x="2351648" y="3884979"/>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sp>
        <p:nvSpPr>
          <p:cNvPr id="2" name="TextBox 1">
            <a:extLst>
              <a:ext uri="{FF2B5EF4-FFF2-40B4-BE49-F238E27FC236}">
                <a16:creationId xmlns:a16="http://schemas.microsoft.com/office/drawing/2014/main" id="{0BED0FE1-5015-E07B-074A-5BDDC3534B17}"/>
              </a:ext>
            </a:extLst>
          </p:cNvPr>
          <p:cNvSpPr txBox="1"/>
          <p:nvPr/>
        </p:nvSpPr>
        <p:spPr>
          <a:xfrm>
            <a:off x="2679942" y="781917"/>
            <a:ext cx="2181687" cy="83099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Prompt Engineering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Better prompt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    = better responses</a:t>
            </a:r>
          </a:p>
        </p:txBody>
      </p:sp>
      <p:pic>
        <p:nvPicPr>
          <p:cNvPr id="7" name="Picture 6" descr="Chat-Check&#10; icon">
            <a:extLst>
              <a:ext uri="{FF2B5EF4-FFF2-40B4-BE49-F238E27FC236}">
                <a16:creationId xmlns:a16="http://schemas.microsoft.com/office/drawing/2014/main" id="{7087AFC4-2461-1119-1FFD-B3A21E258ED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80417" y="826301"/>
            <a:ext cx="446382" cy="446382"/>
          </a:xfrm>
          <a:prstGeom prst="rect">
            <a:avLst/>
          </a:prstGeom>
        </p:spPr>
      </p:pic>
      <p:cxnSp>
        <p:nvCxnSpPr>
          <p:cNvPr id="8" name="Straight Connector 7">
            <a:extLst>
              <a:ext uri="{FF2B5EF4-FFF2-40B4-BE49-F238E27FC236}">
                <a16:creationId xmlns:a16="http://schemas.microsoft.com/office/drawing/2014/main" id="{2D3A7514-F75B-4624-FFC7-55655FDEC617}"/>
              </a:ext>
              <a:ext uri="{C183D7F6-B498-43B3-948B-1728B52AA6E4}">
                <adec:decorative xmlns:adec="http://schemas.microsoft.com/office/drawing/2017/decorative" val="1"/>
              </a:ext>
            </a:extLst>
          </p:cNvPr>
          <p:cNvCxnSpPr>
            <a:cxnSpLocks/>
          </p:cNvCxnSpPr>
          <p:nvPr/>
        </p:nvCxnSpPr>
        <p:spPr>
          <a:xfrm>
            <a:off x="1917288" y="758980"/>
            <a:ext cx="0" cy="581025"/>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pic>
        <p:nvPicPr>
          <p:cNvPr id="13" name="Graphic 12" descr="Arrow circle with solid fill">
            <a:extLst>
              <a:ext uri="{FF2B5EF4-FFF2-40B4-BE49-F238E27FC236}">
                <a16:creationId xmlns:a16="http://schemas.microsoft.com/office/drawing/2014/main" id="{FA977183-F952-C3E5-E2F8-071614DAC9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87810" y="2078953"/>
            <a:ext cx="1263352" cy="1263352"/>
          </a:xfrm>
          <a:prstGeom prst="rect">
            <a:avLst/>
          </a:prstGeom>
        </p:spPr>
      </p:pic>
      <p:cxnSp>
        <p:nvCxnSpPr>
          <p:cNvPr id="14" name="Connector: Curved 13">
            <a:extLst>
              <a:ext uri="{FF2B5EF4-FFF2-40B4-BE49-F238E27FC236}">
                <a16:creationId xmlns:a16="http://schemas.microsoft.com/office/drawing/2014/main" id="{4D183151-BA02-618E-8C1F-76AD8A27939E}"/>
              </a:ext>
            </a:extLst>
          </p:cNvPr>
          <p:cNvCxnSpPr>
            <a:cxnSpLocks/>
          </p:cNvCxnSpPr>
          <p:nvPr/>
        </p:nvCxnSpPr>
        <p:spPr>
          <a:xfrm rot="16200000" flipH="1">
            <a:off x="4961032" y="1272698"/>
            <a:ext cx="1210253" cy="1059684"/>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8030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749"/>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70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par>
                          <p:cTn id="18" fill="hold">
                            <p:stCondLst>
                              <p:cond delay="0"/>
                            </p:stCondLst>
                            <p:childTnLst>
                              <p:par>
                                <p:cTn id="19" presetID="8" presetClass="emph" presetSubtype="0" fill="hold" nodeType="afterEffect">
                                  <p:stCondLst>
                                    <p:cond delay="400"/>
                                  </p:stCondLst>
                                  <p:childTnLst>
                                    <p:animRot by="21600000">
                                      <p:cBhvr>
                                        <p:cTn id="20" dur="2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49A2B3-635E-1180-FFCC-5EAD3060D252}"/>
              </a:ext>
            </a:extLst>
          </p:cNvPr>
          <p:cNvPicPr>
            <a:picLocks noChangeAspect="1"/>
          </p:cNvPicPr>
          <p:nvPr/>
        </p:nvPicPr>
        <p:blipFill>
          <a:blip r:embed="rId2"/>
          <a:stretch>
            <a:fillRect/>
          </a:stretch>
        </p:blipFill>
        <p:spPr>
          <a:xfrm>
            <a:off x="0" y="114300"/>
            <a:ext cx="12192000" cy="6629400"/>
          </a:xfrm>
          <a:prstGeom prst="rect">
            <a:avLst/>
          </a:prstGeom>
        </p:spPr>
      </p:pic>
    </p:spTree>
    <p:extLst>
      <p:ext uri="{BB962C8B-B14F-4D97-AF65-F5344CB8AC3E}">
        <p14:creationId xmlns:p14="http://schemas.microsoft.com/office/powerpoint/2010/main" val="32103775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3C6FDA-4FA4-FBE3-A5FF-ECEA0B4DE93C}"/>
              </a:ext>
            </a:extLst>
          </p:cNvPr>
          <p:cNvPicPr>
            <a:picLocks noChangeAspect="1"/>
          </p:cNvPicPr>
          <p:nvPr/>
        </p:nvPicPr>
        <p:blipFill>
          <a:blip r:embed="rId2"/>
          <a:stretch>
            <a:fillRect/>
          </a:stretch>
        </p:blipFill>
        <p:spPr>
          <a:xfrm>
            <a:off x="0" y="114300"/>
            <a:ext cx="12192000" cy="6629400"/>
          </a:xfrm>
          <a:prstGeom prst="rect">
            <a:avLst/>
          </a:prstGeom>
        </p:spPr>
      </p:pic>
    </p:spTree>
    <p:extLst>
      <p:ext uri="{BB962C8B-B14F-4D97-AF65-F5344CB8AC3E}">
        <p14:creationId xmlns:p14="http://schemas.microsoft.com/office/powerpoint/2010/main" val="1213021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9B8924-DA52-2967-CCD1-204011AB7D29}"/>
              </a:ext>
            </a:extLst>
          </p:cNvPr>
          <p:cNvPicPr>
            <a:picLocks noChangeAspect="1"/>
          </p:cNvPicPr>
          <p:nvPr/>
        </p:nvPicPr>
        <p:blipFill>
          <a:blip r:embed="rId3"/>
          <a:stretch>
            <a:fillRect/>
          </a:stretch>
        </p:blipFill>
        <p:spPr>
          <a:xfrm>
            <a:off x="1402863" y="1541299"/>
            <a:ext cx="9688277" cy="4429743"/>
          </a:xfrm>
          <a:prstGeom prst="rect">
            <a:avLst/>
          </a:prstGeom>
          <a:ln>
            <a:solidFill>
              <a:schemeClr val="tx1"/>
            </a:solidFill>
            <a:prstDash val="dashDot"/>
          </a:ln>
        </p:spPr>
      </p:pic>
      <p:cxnSp>
        <p:nvCxnSpPr>
          <p:cNvPr id="5" name="Connector: Curved 4">
            <a:extLst>
              <a:ext uri="{FF2B5EF4-FFF2-40B4-BE49-F238E27FC236}">
                <a16:creationId xmlns:a16="http://schemas.microsoft.com/office/drawing/2014/main" id="{D93E7F01-9E2A-5ECA-251D-A6B7784663C1}"/>
              </a:ext>
            </a:extLst>
          </p:cNvPr>
          <p:cNvCxnSpPr>
            <a:cxnSpLocks/>
          </p:cNvCxnSpPr>
          <p:nvPr/>
        </p:nvCxnSpPr>
        <p:spPr>
          <a:xfrm>
            <a:off x="3153099" y="1320170"/>
            <a:ext cx="989712" cy="918849"/>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F2986E9-EBAB-B47F-FBEF-A59F52BDC576}"/>
              </a:ext>
            </a:extLst>
          </p:cNvPr>
          <p:cNvSpPr txBox="1"/>
          <p:nvPr/>
        </p:nvSpPr>
        <p:spPr>
          <a:xfrm>
            <a:off x="1834096" y="886958"/>
            <a:ext cx="148675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System Prompt</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C108C1FF-CFFE-3553-FDEE-0970DA338E06}"/>
              </a:ext>
              <a:ext uri="{C183D7F6-B498-43B3-948B-1728B52AA6E4}">
                <adec:decorative xmlns:adec="http://schemas.microsoft.com/office/drawing/2017/decorative" val="1"/>
              </a:ext>
            </a:extLst>
          </p:cNvPr>
          <p:cNvCxnSpPr>
            <a:cxnSpLocks/>
          </p:cNvCxnSpPr>
          <p:nvPr/>
        </p:nvCxnSpPr>
        <p:spPr>
          <a:xfrm>
            <a:off x="1753675" y="931060"/>
            <a:ext cx="0" cy="509896"/>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cxnSp>
        <p:nvCxnSpPr>
          <p:cNvPr id="8" name="Connector: Curved 7">
            <a:extLst>
              <a:ext uri="{FF2B5EF4-FFF2-40B4-BE49-F238E27FC236}">
                <a16:creationId xmlns:a16="http://schemas.microsoft.com/office/drawing/2014/main" id="{5642F88D-0B66-D2FA-81E0-F7608628BDFA}"/>
              </a:ext>
            </a:extLst>
          </p:cNvPr>
          <p:cNvCxnSpPr>
            <a:cxnSpLocks/>
          </p:cNvCxnSpPr>
          <p:nvPr/>
        </p:nvCxnSpPr>
        <p:spPr>
          <a:xfrm rot="10800000" flipV="1">
            <a:off x="10016504" y="2676091"/>
            <a:ext cx="687849" cy="587782"/>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1153303-7060-7EC6-B56E-BDC33CD31E57}"/>
              </a:ext>
            </a:extLst>
          </p:cNvPr>
          <p:cNvSpPr txBox="1"/>
          <p:nvPr/>
        </p:nvSpPr>
        <p:spPr>
          <a:xfrm>
            <a:off x="10923384" y="2239019"/>
            <a:ext cx="148675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User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Prompt</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0F8AC513-7127-A7DF-AF1F-FBDC714128D9}"/>
              </a:ext>
              <a:ext uri="{C183D7F6-B498-43B3-948B-1728B52AA6E4}">
                <adec:decorative xmlns:adec="http://schemas.microsoft.com/office/drawing/2017/decorative" val="1"/>
              </a:ext>
            </a:extLst>
          </p:cNvPr>
          <p:cNvCxnSpPr>
            <a:cxnSpLocks/>
          </p:cNvCxnSpPr>
          <p:nvPr/>
        </p:nvCxnSpPr>
        <p:spPr>
          <a:xfrm>
            <a:off x="10831961" y="2259028"/>
            <a:ext cx="0" cy="509896"/>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sp>
        <p:nvSpPr>
          <p:cNvPr id="14" name="TextBox 13">
            <a:extLst>
              <a:ext uri="{FF2B5EF4-FFF2-40B4-BE49-F238E27FC236}">
                <a16:creationId xmlns:a16="http://schemas.microsoft.com/office/drawing/2014/main" id="{2A464623-C1D5-CF65-D117-71FD0E2C953E}"/>
              </a:ext>
            </a:extLst>
          </p:cNvPr>
          <p:cNvSpPr txBox="1"/>
          <p:nvPr/>
        </p:nvSpPr>
        <p:spPr>
          <a:xfrm>
            <a:off x="458301" y="3263873"/>
            <a:ext cx="148675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Enhanced Completion</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5" name="Straight Connector 14">
            <a:extLst>
              <a:ext uri="{FF2B5EF4-FFF2-40B4-BE49-F238E27FC236}">
                <a16:creationId xmlns:a16="http://schemas.microsoft.com/office/drawing/2014/main" id="{C5992D57-0F17-23E8-A34B-D4BD2539DC3F}"/>
              </a:ext>
              <a:ext uri="{C183D7F6-B498-43B3-948B-1728B52AA6E4}">
                <adec:decorative xmlns:adec="http://schemas.microsoft.com/office/drawing/2017/decorative" val="1"/>
              </a:ext>
            </a:extLst>
          </p:cNvPr>
          <p:cNvCxnSpPr>
            <a:cxnSpLocks/>
          </p:cNvCxnSpPr>
          <p:nvPr/>
        </p:nvCxnSpPr>
        <p:spPr>
          <a:xfrm>
            <a:off x="344324" y="3250359"/>
            <a:ext cx="0" cy="509896"/>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cxnSp>
        <p:nvCxnSpPr>
          <p:cNvPr id="16" name="Connector: Curved 15">
            <a:extLst>
              <a:ext uri="{FF2B5EF4-FFF2-40B4-BE49-F238E27FC236}">
                <a16:creationId xmlns:a16="http://schemas.microsoft.com/office/drawing/2014/main" id="{CCB1D8F4-5F98-4727-3FAD-B2F080188E85}"/>
              </a:ext>
            </a:extLst>
          </p:cNvPr>
          <p:cNvCxnSpPr>
            <a:cxnSpLocks/>
          </p:cNvCxnSpPr>
          <p:nvPr/>
        </p:nvCxnSpPr>
        <p:spPr>
          <a:xfrm>
            <a:off x="1753675" y="3579575"/>
            <a:ext cx="823800" cy="656865"/>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6715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D958C-B9C5-47A5-7F6D-0202DDA084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1DEC8D1-43E7-0F62-6EFF-F6D0E5637425}"/>
              </a:ext>
            </a:extLst>
          </p:cNvPr>
          <p:cNvSpPr txBox="1"/>
          <p:nvPr/>
        </p:nvSpPr>
        <p:spPr>
          <a:xfrm>
            <a:off x="3642748" y="2102103"/>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Segoe UI Semibold"/>
              </a:rPr>
              <a:t>(Web app or Copilot)</a:t>
            </a:r>
          </a:p>
        </p:txBody>
      </p:sp>
      <p:pic>
        <p:nvPicPr>
          <p:cNvPr id="4" name="Picture 2" descr="Microsoft Copilot Studio Pricing 2024">
            <a:extLst>
              <a:ext uri="{FF2B5EF4-FFF2-40B4-BE49-F238E27FC236}">
                <a16:creationId xmlns:a16="http://schemas.microsoft.com/office/drawing/2014/main" id="{BF550D7A-5AC4-E954-F507-EC66F55698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437" y="2594546"/>
            <a:ext cx="1516097" cy="1516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B2906C7-EB2F-9BC3-CF9B-ADBDF8CE79A7}"/>
              </a:ext>
            </a:extLst>
          </p:cNvPr>
          <p:cNvSpPr txBox="1"/>
          <p:nvPr/>
        </p:nvSpPr>
        <p:spPr>
          <a:xfrm>
            <a:off x="6948703" y="3485984"/>
            <a:ext cx="2083296"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Completion Model</a:t>
            </a:r>
            <a:endParaRPr kumimoji="0" lang="en-US" sz="1400" b="0" i="0" u="none" strike="noStrike" kern="0" cap="none" spc="0" normalizeH="0" baseline="0" noProof="0">
              <a:ln w="3175">
                <a:noFill/>
              </a:ln>
              <a:solidFill>
                <a:srgbClr val="FFFFFF"/>
              </a:solidFill>
              <a:effectLst/>
              <a:uLnTx/>
              <a:uFillTx/>
              <a:latin typeface="Segoe UI Semibold"/>
              <a:ea typeface="+mn-ea"/>
              <a:cs typeface="Segoe UI Semibold"/>
            </a:endParaRPr>
          </a:p>
        </p:txBody>
      </p:sp>
      <p:pic>
        <p:nvPicPr>
          <p:cNvPr id="6" name="Graphic 5">
            <a:extLst>
              <a:ext uri="{FF2B5EF4-FFF2-40B4-BE49-F238E27FC236}">
                <a16:creationId xmlns:a16="http://schemas.microsoft.com/office/drawing/2014/main" id="{90FF7853-DF7F-7C64-7D7A-A487079797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78871" y="2606040"/>
            <a:ext cx="822960" cy="822960"/>
          </a:xfrm>
          <a:prstGeom prst="rect">
            <a:avLst/>
          </a:prstGeom>
        </p:spPr>
      </p:pic>
      <p:cxnSp>
        <p:nvCxnSpPr>
          <p:cNvPr id="9" name="Straight Arrow Connector 8">
            <a:extLst>
              <a:ext uri="{FF2B5EF4-FFF2-40B4-BE49-F238E27FC236}">
                <a16:creationId xmlns:a16="http://schemas.microsoft.com/office/drawing/2014/main" id="{A66C75D7-CCB1-06E6-AE68-92D58775D584}"/>
              </a:ext>
            </a:extLst>
          </p:cNvPr>
          <p:cNvCxnSpPr>
            <a:cxnSpLocks/>
          </p:cNvCxnSpPr>
          <p:nvPr/>
        </p:nvCxnSpPr>
        <p:spPr>
          <a:xfrm>
            <a:off x="5768122" y="3255227"/>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10" name="TextBox 9">
            <a:extLst>
              <a:ext uri="{FF2B5EF4-FFF2-40B4-BE49-F238E27FC236}">
                <a16:creationId xmlns:a16="http://schemas.microsoft.com/office/drawing/2014/main" id="{B3E54C2F-669D-57AD-C41D-A2FE098FC616}"/>
              </a:ext>
            </a:extLst>
          </p:cNvPr>
          <p:cNvSpPr txBox="1"/>
          <p:nvPr/>
        </p:nvSpPr>
        <p:spPr>
          <a:xfrm>
            <a:off x="6083118" y="2649779"/>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Prompt</a:t>
            </a:r>
          </a:p>
        </p:txBody>
      </p:sp>
      <p:sp>
        <p:nvSpPr>
          <p:cNvPr id="11" name="TextBox 10">
            <a:extLst>
              <a:ext uri="{FF2B5EF4-FFF2-40B4-BE49-F238E27FC236}">
                <a16:creationId xmlns:a16="http://schemas.microsoft.com/office/drawing/2014/main" id="{CFAB22CB-0D2B-A019-9A79-A254DA6E3CAB}"/>
              </a:ext>
            </a:extLst>
          </p:cNvPr>
          <p:cNvSpPr txBox="1"/>
          <p:nvPr/>
        </p:nvSpPr>
        <p:spPr>
          <a:xfrm>
            <a:off x="6100360" y="3255227"/>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cxnSp>
        <p:nvCxnSpPr>
          <p:cNvPr id="12" name="Straight Arrow Connector 11">
            <a:extLst>
              <a:ext uri="{FF2B5EF4-FFF2-40B4-BE49-F238E27FC236}">
                <a16:creationId xmlns:a16="http://schemas.microsoft.com/office/drawing/2014/main" id="{40D473A7-F58A-1DAF-6CB5-845EA5EDB96A}"/>
              </a:ext>
            </a:extLst>
          </p:cNvPr>
          <p:cNvCxnSpPr>
            <a:cxnSpLocks/>
          </p:cNvCxnSpPr>
          <p:nvPr/>
        </p:nvCxnSpPr>
        <p:spPr>
          <a:xfrm>
            <a:off x="2032157" y="3443103"/>
            <a:ext cx="1527956" cy="0"/>
          </a:xfrm>
          <a:prstGeom prst="straightConnector1">
            <a:avLst/>
          </a:prstGeom>
          <a:noFill/>
          <a:ln w="19050" cap="flat" cmpd="sng" algn="ctr">
            <a:solidFill>
              <a:schemeClr val="tx1"/>
            </a:solidFill>
            <a:prstDash val="solid"/>
            <a:round/>
            <a:headEnd type="none" w="med" len="med"/>
            <a:tailEnd type="arrow" w="med" len="med"/>
          </a:ln>
          <a:effectLst/>
        </p:spPr>
      </p:cxnSp>
      <p:sp>
        <p:nvSpPr>
          <p:cNvPr id="15" name="TextBox 14">
            <a:extLst>
              <a:ext uri="{FF2B5EF4-FFF2-40B4-BE49-F238E27FC236}">
                <a16:creationId xmlns:a16="http://schemas.microsoft.com/office/drawing/2014/main" id="{368B4BA7-1B58-4973-DC64-59C77B16D1B0}"/>
              </a:ext>
            </a:extLst>
          </p:cNvPr>
          <p:cNvSpPr txBox="1"/>
          <p:nvPr/>
        </p:nvSpPr>
        <p:spPr>
          <a:xfrm>
            <a:off x="2322565" y="3184090"/>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a:t>
            </a:r>
          </a:p>
        </p:txBody>
      </p:sp>
      <p:cxnSp>
        <p:nvCxnSpPr>
          <p:cNvPr id="16" name="Straight Arrow Connector 15">
            <a:extLst>
              <a:ext uri="{FF2B5EF4-FFF2-40B4-BE49-F238E27FC236}">
                <a16:creationId xmlns:a16="http://schemas.microsoft.com/office/drawing/2014/main" id="{772A2DE2-9427-9949-0B36-C65447AC0DED}"/>
              </a:ext>
            </a:extLst>
          </p:cNvPr>
          <p:cNvCxnSpPr>
            <a:cxnSpLocks/>
          </p:cNvCxnSpPr>
          <p:nvPr/>
        </p:nvCxnSpPr>
        <p:spPr>
          <a:xfrm>
            <a:off x="5797894" y="2886261"/>
            <a:ext cx="1527956" cy="0"/>
          </a:xfrm>
          <a:prstGeom prst="straightConnector1">
            <a:avLst/>
          </a:prstGeom>
          <a:noFill/>
          <a:ln w="19050" cap="flat" cmpd="sng" algn="ctr">
            <a:solidFill>
              <a:schemeClr val="tx1"/>
            </a:solidFill>
            <a:prstDash val="solid"/>
            <a:round/>
            <a:headEnd type="none" w="med" len="med"/>
            <a:tailEnd type="arrow" w="med" len="med"/>
          </a:ln>
          <a:effectLst/>
        </p:spPr>
      </p:cxnSp>
      <p:pic>
        <p:nvPicPr>
          <p:cNvPr id="18" name="Graphic 17" descr="User with solid fill">
            <a:extLst>
              <a:ext uri="{FF2B5EF4-FFF2-40B4-BE49-F238E27FC236}">
                <a16:creationId xmlns:a16="http://schemas.microsoft.com/office/drawing/2014/main" id="{9E6B0295-4740-EB6C-F02E-16E2F6865E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79824" y="2985996"/>
            <a:ext cx="914400" cy="914400"/>
          </a:xfrm>
          <a:prstGeom prst="rect">
            <a:avLst/>
          </a:prstGeom>
        </p:spPr>
      </p:pic>
      <p:cxnSp>
        <p:nvCxnSpPr>
          <p:cNvPr id="23" name="Straight Arrow Connector 22">
            <a:extLst>
              <a:ext uri="{FF2B5EF4-FFF2-40B4-BE49-F238E27FC236}">
                <a16:creationId xmlns:a16="http://schemas.microsoft.com/office/drawing/2014/main" id="{0BD0EEE5-F89E-E125-19E9-A33F961B592B}"/>
              </a:ext>
            </a:extLst>
          </p:cNvPr>
          <p:cNvCxnSpPr>
            <a:cxnSpLocks/>
          </p:cNvCxnSpPr>
          <p:nvPr/>
        </p:nvCxnSpPr>
        <p:spPr>
          <a:xfrm>
            <a:off x="2047893" y="3856641"/>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24" name="TextBox 23">
            <a:extLst>
              <a:ext uri="{FF2B5EF4-FFF2-40B4-BE49-F238E27FC236}">
                <a16:creationId xmlns:a16="http://schemas.microsoft.com/office/drawing/2014/main" id="{A1D4F548-B689-2FC5-060C-6B59513DF5ED}"/>
              </a:ext>
            </a:extLst>
          </p:cNvPr>
          <p:cNvSpPr txBox="1"/>
          <p:nvPr/>
        </p:nvSpPr>
        <p:spPr>
          <a:xfrm>
            <a:off x="2351648" y="3884979"/>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sp>
        <p:nvSpPr>
          <p:cNvPr id="17" name="TextBox 16">
            <a:extLst>
              <a:ext uri="{FF2B5EF4-FFF2-40B4-BE49-F238E27FC236}">
                <a16:creationId xmlns:a16="http://schemas.microsoft.com/office/drawing/2014/main" id="{F9225C34-6513-A9E3-A7D3-8DA04B989207}"/>
              </a:ext>
            </a:extLst>
          </p:cNvPr>
          <p:cNvSpPr txBox="1"/>
          <p:nvPr/>
        </p:nvSpPr>
        <p:spPr>
          <a:xfrm>
            <a:off x="7480507" y="646601"/>
            <a:ext cx="4711493" cy="90794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Fine tuning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Customizing a trained model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    = better responses</a:t>
            </a:r>
          </a:p>
        </p:txBody>
      </p:sp>
      <p:cxnSp>
        <p:nvCxnSpPr>
          <p:cNvPr id="20" name="Straight Connector 19">
            <a:extLst>
              <a:ext uri="{FF2B5EF4-FFF2-40B4-BE49-F238E27FC236}">
                <a16:creationId xmlns:a16="http://schemas.microsoft.com/office/drawing/2014/main" id="{AD5BE3E3-AD06-3227-42E9-522449FB95A5}"/>
              </a:ext>
              <a:ext uri="{C183D7F6-B498-43B3-948B-1728B52AA6E4}">
                <adec:decorative xmlns:adec="http://schemas.microsoft.com/office/drawing/2017/decorative" val="1"/>
              </a:ext>
            </a:extLst>
          </p:cNvPr>
          <p:cNvCxnSpPr>
            <a:cxnSpLocks/>
          </p:cNvCxnSpPr>
          <p:nvPr/>
        </p:nvCxnSpPr>
        <p:spPr>
          <a:xfrm>
            <a:off x="7277821" y="817510"/>
            <a:ext cx="0" cy="774780"/>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pic>
        <p:nvPicPr>
          <p:cNvPr id="27" name="Graphic 26" descr="Arrow circle with solid fill">
            <a:extLst>
              <a:ext uri="{FF2B5EF4-FFF2-40B4-BE49-F238E27FC236}">
                <a16:creationId xmlns:a16="http://schemas.microsoft.com/office/drawing/2014/main" id="{D9ECC3DF-A0F0-3088-1803-AF7E7537D6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325850" y="2374425"/>
            <a:ext cx="1263352" cy="1263352"/>
          </a:xfrm>
          <a:prstGeom prst="rect">
            <a:avLst/>
          </a:prstGeom>
        </p:spPr>
      </p:pic>
      <p:cxnSp>
        <p:nvCxnSpPr>
          <p:cNvPr id="38" name="Connector: Curved 37">
            <a:extLst>
              <a:ext uri="{FF2B5EF4-FFF2-40B4-BE49-F238E27FC236}">
                <a16:creationId xmlns:a16="http://schemas.microsoft.com/office/drawing/2014/main" id="{76B39841-B613-191F-F676-5D511F835EDD}"/>
              </a:ext>
            </a:extLst>
          </p:cNvPr>
          <p:cNvCxnSpPr>
            <a:cxnSpLocks/>
          </p:cNvCxnSpPr>
          <p:nvPr/>
        </p:nvCxnSpPr>
        <p:spPr>
          <a:xfrm rot="16200000" flipH="1">
            <a:off x="7236112" y="1846349"/>
            <a:ext cx="767505" cy="588028"/>
          </a:xfrm>
          <a:prstGeom prst="curvedConnector3">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0219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750"/>
                                        <p:tgtEl>
                                          <p:spTgt spid="17"/>
                                        </p:tgtEl>
                                      </p:cBhvr>
                                    </p:animEffect>
                                  </p:childTnLst>
                                </p:cTn>
                              </p:par>
                              <p:par>
                                <p:cTn id="8" presetID="16" presetClass="entr" presetSubtype="42"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outHorizontal)">
                                      <p:cBhvr>
                                        <p:cTn id="10" dur="500"/>
                                        <p:tgtEl>
                                          <p:spTgt spid="20"/>
                                        </p:tgtEl>
                                      </p:cBhvr>
                                    </p:animEffect>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7"/>
                                        </p:tgtEl>
                                        <p:attrNameLst>
                                          <p:attrName>style.visibility</p:attrName>
                                        </p:attrNameLst>
                                      </p:cBhvr>
                                      <p:to>
                                        <p:strVal val="visible"/>
                                      </p:to>
                                    </p:set>
                                  </p:childTnLst>
                                </p:cTn>
                              </p:par>
                            </p:childTnLst>
                          </p:cTn>
                        </p:par>
                        <p:par>
                          <p:cTn id="18" fill="hold">
                            <p:stCondLst>
                              <p:cond delay="0"/>
                            </p:stCondLst>
                            <p:childTnLst>
                              <p:par>
                                <p:cTn id="19" presetID="8" presetClass="emph" presetSubtype="0" fill="hold" nodeType="afterEffect">
                                  <p:stCondLst>
                                    <p:cond delay="550"/>
                                  </p:stCondLst>
                                  <p:childTnLst>
                                    <p:animRot by="21600000">
                                      <p:cBhvr>
                                        <p:cTn id="20" dur="2000" fill="hold"/>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4C90A-F230-C0CB-E72B-D773C1F747A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A6F0052-1F9F-6763-EEC5-00D460F15FBE}"/>
              </a:ext>
            </a:extLst>
          </p:cNvPr>
          <p:cNvSpPr txBox="1"/>
          <p:nvPr/>
        </p:nvSpPr>
        <p:spPr>
          <a:xfrm>
            <a:off x="3474306" y="2239086"/>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Segoe UI Semibold"/>
              </a:rPr>
              <a:t>(Web app or Copilot)</a:t>
            </a:r>
          </a:p>
        </p:txBody>
      </p:sp>
      <p:pic>
        <p:nvPicPr>
          <p:cNvPr id="4" name="Picture 2" descr="Microsoft Copilot Studio Pricing 2024">
            <a:extLst>
              <a:ext uri="{FF2B5EF4-FFF2-40B4-BE49-F238E27FC236}">
                <a16:creationId xmlns:a16="http://schemas.microsoft.com/office/drawing/2014/main" id="{7B4D0F7A-152C-0823-3C3D-BDFE182EFC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995" y="2731529"/>
            <a:ext cx="1516097" cy="1516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6EAA88-F087-F6CC-525B-0B69F345B4E3}"/>
              </a:ext>
            </a:extLst>
          </p:cNvPr>
          <p:cNvSpPr txBox="1"/>
          <p:nvPr/>
        </p:nvSpPr>
        <p:spPr>
          <a:xfrm>
            <a:off x="6736632" y="3715277"/>
            <a:ext cx="2083296"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solidFill>
                  <a:srgbClr val="FFFFFF"/>
                </a:solidFill>
                <a:effectLst/>
                <a:uLnTx/>
                <a:uFillTx/>
                <a:latin typeface="Segoe UI Semibold"/>
                <a:ea typeface="+mn-ea"/>
                <a:cs typeface="Segoe UI Semibold"/>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Segoe UI Semibold"/>
                <a:ea typeface="+mn-ea"/>
                <a:cs typeface="Segoe UI Semibold"/>
              </a:rPr>
              <a:t>Completion Model</a:t>
            </a:r>
            <a:endParaRPr kumimoji="0" lang="en-US" sz="1400" b="0" i="0" u="none" strike="noStrike" kern="0" cap="none" spc="0" normalizeH="0" baseline="0" noProof="0" dirty="0">
              <a:ln w="3175">
                <a:noFill/>
              </a:ln>
              <a:solidFill>
                <a:srgbClr val="FFFFFF"/>
              </a:solidFill>
              <a:effectLst/>
              <a:uLnTx/>
              <a:uFillTx/>
              <a:latin typeface="Segoe UI Semibold"/>
              <a:ea typeface="+mn-ea"/>
              <a:cs typeface="Segoe UI Semibold"/>
            </a:endParaRPr>
          </a:p>
        </p:txBody>
      </p:sp>
      <p:pic>
        <p:nvPicPr>
          <p:cNvPr id="6" name="Graphic 5">
            <a:extLst>
              <a:ext uri="{FF2B5EF4-FFF2-40B4-BE49-F238E27FC236}">
                <a16:creationId xmlns:a16="http://schemas.microsoft.com/office/drawing/2014/main" id="{4870A8B4-FFEF-D19A-2BA6-B48930FA1E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10429" y="2743023"/>
            <a:ext cx="822960" cy="822960"/>
          </a:xfrm>
          <a:prstGeom prst="rect">
            <a:avLst/>
          </a:prstGeom>
        </p:spPr>
      </p:pic>
      <p:cxnSp>
        <p:nvCxnSpPr>
          <p:cNvPr id="9" name="Straight Arrow Connector 8">
            <a:extLst>
              <a:ext uri="{FF2B5EF4-FFF2-40B4-BE49-F238E27FC236}">
                <a16:creationId xmlns:a16="http://schemas.microsoft.com/office/drawing/2014/main" id="{9880B73B-9B8C-FCDA-F4E1-150F3EBA21DA}"/>
              </a:ext>
            </a:extLst>
          </p:cNvPr>
          <p:cNvCxnSpPr>
            <a:cxnSpLocks/>
          </p:cNvCxnSpPr>
          <p:nvPr/>
        </p:nvCxnSpPr>
        <p:spPr>
          <a:xfrm>
            <a:off x="5582438" y="3536517"/>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10" name="TextBox 9">
            <a:extLst>
              <a:ext uri="{FF2B5EF4-FFF2-40B4-BE49-F238E27FC236}">
                <a16:creationId xmlns:a16="http://schemas.microsoft.com/office/drawing/2014/main" id="{6A282888-2AD1-02B2-DC6F-904505E0F53B}"/>
              </a:ext>
            </a:extLst>
          </p:cNvPr>
          <p:cNvSpPr txBox="1"/>
          <p:nvPr/>
        </p:nvSpPr>
        <p:spPr>
          <a:xfrm>
            <a:off x="5914676" y="2786762"/>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Prompt</a:t>
            </a:r>
          </a:p>
        </p:txBody>
      </p:sp>
      <p:sp>
        <p:nvSpPr>
          <p:cNvPr id="11" name="TextBox 10">
            <a:extLst>
              <a:ext uri="{FF2B5EF4-FFF2-40B4-BE49-F238E27FC236}">
                <a16:creationId xmlns:a16="http://schemas.microsoft.com/office/drawing/2014/main" id="{E3B9946D-DA58-49C4-92E4-A47D474ECDD5}"/>
              </a:ext>
            </a:extLst>
          </p:cNvPr>
          <p:cNvSpPr txBox="1"/>
          <p:nvPr/>
        </p:nvSpPr>
        <p:spPr>
          <a:xfrm>
            <a:off x="5914676" y="3536517"/>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cxnSp>
        <p:nvCxnSpPr>
          <p:cNvPr id="12" name="Straight Arrow Connector 11">
            <a:extLst>
              <a:ext uri="{FF2B5EF4-FFF2-40B4-BE49-F238E27FC236}">
                <a16:creationId xmlns:a16="http://schemas.microsoft.com/office/drawing/2014/main" id="{BD4C5ED9-983C-94D7-2B54-0C9D3AD1A024}"/>
              </a:ext>
            </a:extLst>
          </p:cNvPr>
          <p:cNvCxnSpPr>
            <a:cxnSpLocks/>
          </p:cNvCxnSpPr>
          <p:nvPr/>
        </p:nvCxnSpPr>
        <p:spPr>
          <a:xfrm>
            <a:off x="1863715" y="3580086"/>
            <a:ext cx="1527956" cy="0"/>
          </a:xfrm>
          <a:prstGeom prst="straightConnector1">
            <a:avLst/>
          </a:prstGeom>
          <a:noFill/>
          <a:ln w="19050" cap="flat" cmpd="sng" algn="ctr">
            <a:solidFill>
              <a:schemeClr val="tx1"/>
            </a:solidFill>
            <a:prstDash val="solid"/>
            <a:round/>
            <a:headEnd type="none" w="med" len="med"/>
            <a:tailEnd type="arrow" w="med" len="med"/>
          </a:ln>
          <a:effectLst/>
        </p:spPr>
      </p:cxnSp>
      <p:sp>
        <p:nvSpPr>
          <p:cNvPr id="15" name="TextBox 14">
            <a:extLst>
              <a:ext uri="{FF2B5EF4-FFF2-40B4-BE49-F238E27FC236}">
                <a16:creationId xmlns:a16="http://schemas.microsoft.com/office/drawing/2014/main" id="{72537264-E42F-53BD-3994-6A8ADBA1B9CE}"/>
              </a:ext>
            </a:extLst>
          </p:cNvPr>
          <p:cNvSpPr txBox="1"/>
          <p:nvPr/>
        </p:nvSpPr>
        <p:spPr>
          <a:xfrm>
            <a:off x="2154123" y="332107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a:t>
            </a:r>
          </a:p>
        </p:txBody>
      </p:sp>
      <p:cxnSp>
        <p:nvCxnSpPr>
          <p:cNvPr id="16" name="Straight Arrow Connector 15">
            <a:extLst>
              <a:ext uri="{FF2B5EF4-FFF2-40B4-BE49-F238E27FC236}">
                <a16:creationId xmlns:a16="http://schemas.microsoft.com/office/drawing/2014/main" id="{4A34A1F1-5E87-E1C7-70AB-F69930F155E8}"/>
              </a:ext>
            </a:extLst>
          </p:cNvPr>
          <p:cNvCxnSpPr>
            <a:cxnSpLocks/>
          </p:cNvCxnSpPr>
          <p:nvPr/>
        </p:nvCxnSpPr>
        <p:spPr>
          <a:xfrm>
            <a:off x="5629452" y="3023244"/>
            <a:ext cx="1527956" cy="0"/>
          </a:xfrm>
          <a:prstGeom prst="straightConnector1">
            <a:avLst/>
          </a:prstGeom>
          <a:noFill/>
          <a:ln w="19050" cap="flat" cmpd="sng" algn="ctr">
            <a:solidFill>
              <a:schemeClr val="tx1"/>
            </a:solidFill>
            <a:prstDash val="solid"/>
            <a:round/>
            <a:headEnd type="none" w="med" len="med"/>
            <a:tailEnd type="arrow" w="med" len="med"/>
          </a:ln>
          <a:effectLst/>
        </p:spPr>
      </p:cxnSp>
      <p:pic>
        <p:nvPicPr>
          <p:cNvPr id="18" name="Graphic 17" descr="User with solid fill">
            <a:extLst>
              <a:ext uri="{FF2B5EF4-FFF2-40B4-BE49-F238E27FC236}">
                <a16:creationId xmlns:a16="http://schemas.microsoft.com/office/drawing/2014/main" id="{1D8A6358-0B51-614F-A906-A70349FDEE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1382" y="3122979"/>
            <a:ext cx="914400" cy="914400"/>
          </a:xfrm>
          <a:prstGeom prst="rect">
            <a:avLst/>
          </a:prstGeom>
        </p:spPr>
      </p:pic>
      <p:cxnSp>
        <p:nvCxnSpPr>
          <p:cNvPr id="23" name="Straight Arrow Connector 22">
            <a:extLst>
              <a:ext uri="{FF2B5EF4-FFF2-40B4-BE49-F238E27FC236}">
                <a16:creationId xmlns:a16="http://schemas.microsoft.com/office/drawing/2014/main" id="{B76BA83F-BC67-F9B4-6097-34426243C38A}"/>
              </a:ext>
            </a:extLst>
          </p:cNvPr>
          <p:cNvCxnSpPr>
            <a:cxnSpLocks/>
          </p:cNvCxnSpPr>
          <p:nvPr/>
        </p:nvCxnSpPr>
        <p:spPr>
          <a:xfrm>
            <a:off x="1879451" y="3993624"/>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24" name="TextBox 23">
            <a:extLst>
              <a:ext uri="{FF2B5EF4-FFF2-40B4-BE49-F238E27FC236}">
                <a16:creationId xmlns:a16="http://schemas.microsoft.com/office/drawing/2014/main" id="{4AE0A99A-211E-F197-4AD9-D7BBC95B8640}"/>
              </a:ext>
            </a:extLst>
          </p:cNvPr>
          <p:cNvSpPr txBox="1"/>
          <p:nvPr/>
        </p:nvSpPr>
        <p:spPr>
          <a:xfrm>
            <a:off x="2183206" y="4021962"/>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sp>
        <p:nvSpPr>
          <p:cNvPr id="28" name="TextBox 27">
            <a:extLst>
              <a:ext uri="{FF2B5EF4-FFF2-40B4-BE49-F238E27FC236}">
                <a16:creationId xmlns:a16="http://schemas.microsoft.com/office/drawing/2014/main" id="{E3C804E0-82F9-0CB6-DD6D-FC3CA66C19CC}"/>
              </a:ext>
            </a:extLst>
          </p:cNvPr>
          <p:cNvSpPr txBox="1"/>
          <p:nvPr/>
        </p:nvSpPr>
        <p:spPr>
          <a:xfrm>
            <a:off x="5234612" y="603727"/>
            <a:ext cx="5425367" cy="907941"/>
          </a:xfrm>
          <a:prstGeom prst="rect">
            <a:avLst/>
          </a:prstGeom>
          <a:noFill/>
        </p:spPr>
        <p:txBody>
          <a:bodyPr wrap="square" lIns="0" tIns="0" rIns="0" bIns="0" rtlCol="0" anchor="ctr">
            <a:spAutoFit/>
          </a:bodyPr>
          <a:lstStyle/>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Grounding</a:t>
            </a:r>
            <a:r>
              <a:rPr kumimoji="0" lang="en-US" sz="1800" b="0" i="0" u="none" strike="noStrike" kern="0" cap="none" spc="0" normalizeH="0" baseline="0" noProof="0" dirty="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providing additional context to a trained model</a:t>
            </a:r>
          </a:p>
          <a:p>
            <a:pPr marL="0" marR="0" lvl="0" indent="0" algn="l" defTabSz="914367" rtl="0" eaLnBrk="1" fontAlgn="auto" latinLnBrk="0" hangingPunct="1">
              <a:lnSpc>
                <a:spcPct val="100000"/>
              </a:lnSpc>
              <a:spcBef>
                <a:spcPts val="0"/>
              </a:spcBef>
              <a:spcAft>
                <a:spcPts val="30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Segoe UI"/>
                <a:ea typeface="+mn-ea"/>
                <a:cs typeface="+mn-cs"/>
              </a:rPr>
              <a:t>   = improved performance</a:t>
            </a:r>
          </a:p>
        </p:txBody>
      </p:sp>
      <p:cxnSp>
        <p:nvCxnSpPr>
          <p:cNvPr id="29" name="Straight Connector 28">
            <a:extLst>
              <a:ext uri="{FF2B5EF4-FFF2-40B4-BE49-F238E27FC236}">
                <a16:creationId xmlns:a16="http://schemas.microsoft.com/office/drawing/2014/main" id="{ACED4E61-BD49-8D4A-5B9B-BFBD7AACCA64}"/>
              </a:ext>
              <a:ext uri="{C183D7F6-B498-43B3-948B-1728B52AA6E4}">
                <adec:decorative xmlns:adec="http://schemas.microsoft.com/office/drawing/2017/decorative" val="1"/>
              </a:ext>
            </a:extLst>
          </p:cNvPr>
          <p:cNvCxnSpPr>
            <a:cxnSpLocks/>
          </p:cNvCxnSpPr>
          <p:nvPr/>
        </p:nvCxnSpPr>
        <p:spPr>
          <a:xfrm>
            <a:off x="5031926" y="774636"/>
            <a:ext cx="0" cy="737032"/>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pic>
        <p:nvPicPr>
          <p:cNvPr id="31" name="Graphic 30" descr="Arrow circle with solid fill">
            <a:extLst>
              <a:ext uri="{FF2B5EF4-FFF2-40B4-BE49-F238E27FC236}">
                <a16:creationId xmlns:a16="http://schemas.microsoft.com/office/drawing/2014/main" id="{9770882B-0ED7-84B9-B290-F085C09900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10436" y="2363313"/>
            <a:ext cx="1263352" cy="1263352"/>
          </a:xfrm>
          <a:prstGeom prst="rect">
            <a:avLst/>
          </a:prstGeom>
        </p:spPr>
      </p:pic>
      <p:cxnSp>
        <p:nvCxnSpPr>
          <p:cNvPr id="32" name="Connector: Curved 31">
            <a:extLst>
              <a:ext uri="{FF2B5EF4-FFF2-40B4-BE49-F238E27FC236}">
                <a16:creationId xmlns:a16="http://schemas.microsoft.com/office/drawing/2014/main" id="{3C318B9B-21DF-39FC-E6DA-2FC6127494CB}"/>
              </a:ext>
            </a:extLst>
          </p:cNvPr>
          <p:cNvCxnSpPr>
            <a:cxnSpLocks/>
          </p:cNvCxnSpPr>
          <p:nvPr/>
        </p:nvCxnSpPr>
        <p:spPr>
          <a:xfrm rot="16200000" flipH="1">
            <a:off x="4972658" y="1664333"/>
            <a:ext cx="1126465" cy="1007925"/>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6864751-8897-5B16-DBE3-A0CAEC5CB79D}"/>
              </a:ext>
            </a:extLst>
          </p:cNvPr>
          <p:cNvSpPr txBox="1"/>
          <p:nvPr/>
        </p:nvSpPr>
        <p:spPr>
          <a:xfrm>
            <a:off x="6006486" y="300646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 Data</a:t>
            </a:r>
          </a:p>
        </p:txBody>
      </p:sp>
    </p:spTree>
    <p:extLst>
      <p:ext uri="{BB962C8B-B14F-4D97-AF65-F5344CB8AC3E}">
        <p14:creationId xmlns:p14="http://schemas.microsoft.com/office/powerpoint/2010/main" val="12902808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750"/>
                                        <p:tgtEl>
                                          <p:spTgt spid="28"/>
                                        </p:tgtEl>
                                      </p:cBhvr>
                                    </p:animEffect>
                                  </p:childTnLst>
                                </p:cTn>
                              </p:par>
                              <p:par>
                                <p:cTn id="8" presetID="16" presetClass="entr" presetSubtype="42"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barn(outHorizontal)">
                                      <p:cBhvr>
                                        <p:cTn id="10" dur="500"/>
                                        <p:tgtEl>
                                          <p:spTgt spid="29"/>
                                        </p:tgtEl>
                                      </p:cBhvr>
                                    </p:animEffect>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par>
                                <p:cTn id="20" presetID="8" presetClass="emph" presetSubtype="0" fill="hold" nodeType="withEffect">
                                  <p:stCondLst>
                                    <p:cond delay="500"/>
                                  </p:stCondLst>
                                  <p:childTnLst>
                                    <p:animRot by="21600000">
                                      <p:cBhvr>
                                        <p:cTn id="21" dur="2000" fill="hold"/>
                                        <p:tgtEl>
                                          <p:spTgt spid="3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39B829-89BD-F1F6-255C-2E1D6D090C87}"/>
              </a:ext>
            </a:extLst>
          </p:cNvPr>
          <p:cNvPicPr>
            <a:picLocks noChangeAspect="1"/>
          </p:cNvPicPr>
          <p:nvPr/>
        </p:nvPicPr>
        <p:blipFill>
          <a:blip r:embed="rId3"/>
          <a:stretch>
            <a:fillRect/>
          </a:stretch>
        </p:blipFill>
        <p:spPr>
          <a:xfrm>
            <a:off x="1820097" y="160536"/>
            <a:ext cx="7899895" cy="6262382"/>
          </a:xfrm>
          <a:prstGeom prst="rect">
            <a:avLst/>
          </a:prstGeom>
          <a:ln>
            <a:solidFill>
              <a:schemeClr val="tx1"/>
            </a:solidFill>
            <a:prstDash val="dashDot"/>
          </a:ln>
        </p:spPr>
      </p:pic>
      <p:cxnSp>
        <p:nvCxnSpPr>
          <p:cNvPr id="5" name="Connector: Curved 4">
            <a:extLst>
              <a:ext uri="{FF2B5EF4-FFF2-40B4-BE49-F238E27FC236}">
                <a16:creationId xmlns:a16="http://schemas.microsoft.com/office/drawing/2014/main" id="{03A88913-6870-CE2C-CEF1-1D6F3759182E}"/>
              </a:ext>
            </a:extLst>
          </p:cNvPr>
          <p:cNvCxnSpPr>
            <a:cxnSpLocks/>
          </p:cNvCxnSpPr>
          <p:nvPr/>
        </p:nvCxnSpPr>
        <p:spPr>
          <a:xfrm>
            <a:off x="3161227" y="623883"/>
            <a:ext cx="1310105" cy="120786"/>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61C8E3E-EB68-B17A-00BC-B1D83E53EBD3}"/>
              </a:ext>
            </a:extLst>
          </p:cNvPr>
          <p:cNvSpPr txBox="1"/>
          <p:nvPr/>
        </p:nvSpPr>
        <p:spPr>
          <a:xfrm>
            <a:off x="1842224" y="190671"/>
            <a:ext cx="148675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System Prompt</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7" name="Straight Connector 6">
            <a:extLst>
              <a:ext uri="{FF2B5EF4-FFF2-40B4-BE49-F238E27FC236}">
                <a16:creationId xmlns:a16="http://schemas.microsoft.com/office/drawing/2014/main" id="{CBCC9B57-7E9B-84FB-A1E7-8A3DC68BC665}"/>
              </a:ext>
              <a:ext uri="{C183D7F6-B498-43B3-948B-1728B52AA6E4}">
                <adec:decorative xmlns:adec="http://schemas.microsoft.com/office/drawing/2017/decorative" val="1"/>
              </a:ext>
            </a:extLst>
          </p:cNvPr>
          <p:cNvCxnSpPr>
            <a:cxnSpLocks/>
          </p:cNvCxnSpPr>
          <p:nvPr/>
        </p:nvCxnSpPr>
        <p:spPr>
          <a:xfrm>
            <a:off x="1761803" y="234773"/>
            <a:ext cx="0" cy="509896"/>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cxnSp>
        <p:nvCxnSpPr>
          <p:cNvPr id="8" name="Connector: Curved 7">
            <a:extLst>
              <a:ext uri="{FF2B5EF4-FFF2-40B4-BE49-F238E27FC236}">
                <a16:creationId xmlns:a16="http://schemas.microsoft.com/office/drawing/2014/main" id="{2838646D-F66F-C9E7-74A5-1DE6EF7B27ED}"/>
              </a:ext>
            </a:extLst>
          </p:cNvPr>
          <p:cNvCxnSpPr>
            <a:cxnSpLocks/>
          </p:cNvCxnSpPr>
          <p:nvPr/>
        </p:nvCxnSpPr>
        <p:spPr>
          <a:xfrm rot="10800000" flipV="1">
            <a:off x="8858823" y="2315365"/>
            <a:ext cx="687849" cy="587782"/>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B430D5F-8764-D710-5ADD-B7F480473838}"/>
              </a:ext>
            </a:extLst>
          </p:cNvPr>
          <p:cNvSpPr txBox="1"/>
          <p:nvPr/>
        </p:nvSpPr>
        <p:spPr>
          <a:xfrm>
            <a:off x="9765703" y="1878293"/>
            <a:ext cx="1486759"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User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Prompt</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0" name="Straight Connector 9">
            <a:extLst>
              <a:ext uri="{FF2B5EF4-FFF2-40B4-BE49-F238E27FC236}">
                <a16:creationId xmlns:a16="http://schemas.microsoft.com/office/drawing/2014/main" id="{5B2D44F2-E66E-2C52-4B36-F95B7EE744E3}"/>
              </a:ext>
              <a:ext uri="{C183D7F6-B498-43B3-948B-1728B52AA6E4}">
                <adec:decorative xmlns:adec="http://schemas.microsoft.com/office/drawing/2017/decorative" val="1"/>
              </a:ext>
            </a:extLst>
          </p:cNvPr>
          <p:cNvCxnSpPr>
            <a:cxnSpLocks/>
          </p:cNvCxnSpPr>
          <p:nvPr/>
        </p:nvCxnSpPr>
        <p:spPr>
          <a:xfrm>
            <a:off x="9674280" y="1898302"/>
            <a:ext cx="0" cy="509896"/>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cxnSp>
        <p:nvCxnSpPr>
          <p:cNvPr id="11" name="Connector: Curved 10">
            <a:extLst>
              <a:ext uri="{FF2B5EF4-FFF2-40B4-BE49-F238E27FC236}">
                <a16:creationId xmlns:a16="http://schemas.microsoft.com/office/drawing/2014/main" id="{E4A0659A-8072-64E1-BE63-DE5DC820D4D3}"/>
              </a:ext>
            </a:extLst>
          </p:cNvPr>
          <p:cNvCxnSpPr>
            <a:cxnSpLocks/>
            <a:endCxn id="22" idx="3"/>
          </p:cNvCxnSpPr>
          <p:nvPr/>
        </p:nvCxnSpPr>
        <p:spPr>
          <a:xfrm rot="10800000" flipV="1">
            <a:off x="6887362" y="1197047"/>
            <a:ext cx="539529" cy="312261"/>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CE257BA-CBBC-B892-7C7E-20177A2BFEC4}"/>
              </a:ext>
            </a:extLst>
          </p:cNvPr>
          <p:cNvSpPr txBox="1"/>
          <p:nvPr/>
        </p:nvSpPr>
        <p:spPr>
          <a:xfrm>
            <a:off x="7551865" y="1008933"/>
            <a:ext cx="1836272"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Additional Data or Context</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99A9CF82-7CFE-5FAB-93AB-CC27E6F572B0}"/>
              </a:ext>
              <a:ext uri="{C183D7F6-B498-43B3-948B-1728B52AA6E4}">
                <adec:decorative xmlns:adec="http://schemas.microsoft.com/office/drawing/2017/decorative" val="1"/>
              </a:ext>
            </a:extLst>
          </p:cNvPr>
          <p:cNvCxnSpPr>
            <a:cxnSpLocks/>
          </p:cNvCxnSpPr>
          <p:nvPr/>
        </p:nvCxnSpPr>
        <p:spPr>
          <a:xfrm>
            <a:off x="7551865" y="1005648"/>
            <a:ext cx="0" cy="509896"/>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cxnSp>
        <p:nvCxnSpPr>
          <p:cNvPr id="15" name="Connector: Curved 14">
            <a:extLst>
              <a:ext uri="{FF2B5EF4-FFF2-40B4-BE49-F238E27FC236}">
                <a16:creationId xmlns:a16="http://schemas.microsoft.com/office/drawing/2014/main" id="{E1BC26A3-D7EC-4C57-3F8B-20B1076E0281}"/>
              </a:ext>
            </a:extLst>
          </p:cNvPr>
          <p:cNvCxnSpPr>
            <a:cxnSpLocks/>
          </p:cNvCxnSpPr>
          <p:nvPr/>
        </p:nvCxnSpPr>
        <p:spPr>
          <a:xfrm flipV="1">
            <a:off x="3556932" y="2006079"/>
            <a:ext cx="914400" cy="402119"/>
          </a:xfrm>
          <a:prstGeom prst="curvedConnector3">
            <a:avLst>
              <a:gd name="adj1" fmla="val 50000"/>
            </a:avLst>
          </a:prstGeom>
          <a:ln w="57150">
            <a:solidFill>
              <a:srgbClr val="844EC9"/>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B91284-88B5-19C4-BFB0-358714BD4DEA}"/>
              </a:ext>
            </a:extLst>
          </p:cNvPr>
          <p:cNvSpPr txBox="1"/>
          <p:nvPr/>
        </p:nvSpPr>
        <p:spPr>
          <a:xfrm>
            <a:off x="2585603" y="2109148"/>
            <a:ext cx="1701171"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Restrictive Prompt clause</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20" name="Straight Connector 19">
            <a:extLst>
              <a:ext uri="{FF2B5EF4-FFF2-40B4-BE49-F238E27FC236}">
                <a16:creationId xmlns:a16="http://schemas.microsoft.com/office/drawing/2014/main" id="{50F9A0F8-1634-4FF7-5BFE-31C4D969896E}"/>
              </a:ext>
              <a:ext uri="{C183D7F6-B498-43B3-948B-1728B52AA6E4}">
                <adec:decorative xmlns:adec="http://schemas.microsoft.com/office/drawing/2017/decorative" val="1"/>
              </a:ext>
            </a:extLst>
          </p:cNvPr>
          <p:cNvCxnSpPr>
            <a:cxnSpLocks/>
          </p:cNvCxnSpPr>
          <p:nvPr/>
        </p:nvCxnSpPr>
        <p:spPr>
          <a:xfrm>
            <a:off x="2469535" y="2153250"/>
            <a:ext cx="0" cy="509896"/>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sp>
        <p:nvSpPr>
          <p:cNvPr id="22" name="Rectangle: Rounded Corners 21">
            <a:extLst>
              <a:ext uri="{FF2B5EF4-FFF2-40B4-BE49-F238E27FC236}">
                <a16:creationId xmlns:a16="http://schemas.microsoft.com/office/drawing/2014/main" id="{67768630-65BA-6B8C-B3DD-B963048E2851}"/>
              </a:ext>
            </a:extLst>
          </p:cNvPr>
          <p:cNvSpPr/>
          <p:nvPr/>
        </p:nvSpPr>
        <p:spPr bwMode="auto">
          <a:xfrm>
            <a:off x="4546833" y="1140325"/>
            <a:ext cx="2340528" cy="737968"/>
          </a:xfrm>
          <a:prstGeom prst="roundRect">
            <a:avLst/>
          </a:prstGeom>
          <a:solidFill>
            <a:srgbClr val="C5B4E3">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A6C68AC9-FBAC-A487-6A25-EBE89B4F8BC0}"/>
              </a:ext>
            </a:extLst>
          </p:cNvPr>
          <p:cNvSpPr/>
          <p:nvPr/>
        </p:nvSpPr>
        <p:spPr bwMode="auto">
          <a:xfrm>
            <a:off x="4503373" y="1925178"/>
            <a:ext cx="4170889" cy="390187"/>
          </a:xfrm>
          <a:prstGeom prst="roundRect">
            <a:avLst/>
          </a:prstGeom>
          <a:solidFill>
            <a:srgbClr val="C5B4E3">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06090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2"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776D85-D230-5425-E784-AF62FECA844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E6C3341-93FE-B980-F518-FE25A33904A3}"/>
              </a:ext>
            </a:extLst>
          </p:cNvPr>
          <p:cNvSpPr txBox="1"/>
          <p:nvPr/>
        </p:nvSpPr>
        <p:spPr>
          <a:xfrm>
            <a:off x="2936896" y="257886"/>
            <a:ext cx="1865474"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Application</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Segoe UI Semibold"/>
              </a:rPr>
              <a:t>(Web app or Copilot)</a:t>
            </a:r>
          </a:p>
        </p:txBody>
      </p:sp>
      <p:pic>
        <p:nvPicPr>
          <p:cNvPr id="4" name="Picture 2" descr="Microsoft Copilot Studio Pricing 2024">
            <a:extLst>
              <a:ext uri="{FF2B5EF4-FFF2-40B4-BE49-F238E27FC236}">
                <a16:creationId xmlns:a16="http://schemas.microsoft.com/office/drawing/2014/main" id="{A7B76AA4-7AA0-251A-7C8B-6F396042F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85" y="750329"/>
            <a:ext cx="1516097" cy="15160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40A6B7-ABD1-A72D-C165-261D64AE381F}"/>
              </a:ext>
            </a:extLst>
          </p:cNvPr>
          <p:cNvSpPr txBox="1"/>
          <p:nvPr/>
        </p:nvSpPr>
        <p:spPr>
          <a:xfrm>
            <a:off x="6242851" y="1641767"/>
            <a:ext cx="2083296" cy="492443"/>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LLM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Semibold"/>
              </a:rPr>
              <a:t>Completion Model</a:t>
            </a:r>
            <a:endParaRPr kumimoji="0" lang="en-US" sz="1400" b="0" i="0" u="none" strike="noStrike" kern="0" cap="none" spc="0" normalizeH="0" baseline="0" noProof="0">
              <a:ln w="3175">
                <a:noFill/>
              </a:ln>
              <a:solidFill>
                <a:srgbClr val="FFFFFF"/>
              </a:solidFill>
              <a:effectLst/>
              <a:uLnTx/>
              <a:uFillTx/>
              <a:latin typeface="Segoe UI Semibold"/>
              <a:ea typeface="+mn-ea"/>
              <a:cs typeface="Segoe UI Semibold"/>
            </a:endParaRPr>
          </a:p>
        </p:txBody>
      </p:sp>
      <p:pic>
        <p:nvPicPr>
          <p:cNvPr id="6" name="Graphic 5">
            <a:extLst>
              <a:ext uri="{FF2B5EF4-FFF2-40B4-BE49-F238E27FC236}">
                <a16:creationId xmlns:a16="http://schemas.microsoft.com/office/drawing/2014/main" id="{0E6D568E-A613-28E7-200F-3B36D3866E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73019" y="761823"/>
            <a:ext cx="822960" cy="822960"/>
          </a:xfrm>
          <a:prstGeom prst="rect">
            <a:avLst/>
          </a:prstGeom>
        </p:spPr>
      </p:pic>
      <p:cxnSp>
        <p:nvCxnSpPr>
          <p:cNvPr id="9" name="Straight Arrow Connector 8">
            <a:extLst>
              <a:ext uri="{FF2B5EF4-FFF2-40B4-BE49-F238E27FC236}">
                <a16:creationId xmlns:a16="http://schemas.microsoft.com/office/drawing/2014/main" id="{FE702B0C-463A-FC48-E0CB-0EE759C4D37F}"/>
              </a:ext>
            </a:extLst>
          </p:cNvPr>
          <p:cNvCxnSpPr>
            <a:cxnSpLocks/>
          </p:cNvCxnSpPr>
          <p:nvPr/>
        </p:nvCxnSpPr>
        <p:spPr>
          <a:xfrm>
            <a:off x="5062270" y="1411010"/>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10" name="TextBox 9">
            <a:extLst>
              <a:ext uri="{FF2B5EF4-FFF2-40B4-BE49-F238E27FC236}">
                <a16:creationId xmlns:a16="http://schemas.microsoft.com/office/drawing/2014/main" id="{CE89BBE8-3E66-0151-8D84-FA7F8CD4358F}"/>
              </a:ext>
            </a:extLst>
          </p:cNvPr>
          <p:cNvSpPr txBox="1"/>
          <p:nvPr/>
        </p:nvSpPr>
        <p:spPr>
          <a:xfrm>
            <a:off x="5377266" y="805562"/>
            <a:ext cx="821956" cy="430887"/>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 + Data</a:t>
            </a:r>
          </a:p>
        </p:txBody>
      </p:sp>
      <p:sp>
        <p:nvSpPr>
          <p:cNvPr id="11" name="TextBox 10">
            <a:extLst>
              <a:ext uri="{FF2B5EF4-FFF2-40B4-BE49-F238E27FC236}">
                <a16:creationId xmlns:a16="http://schemas.microsoft.com/office/drawing/2014/main" id="{2C7D76EA-00C3-7478-38BE-21F27BA8C69A}"/>
              </a:ext>
            </a:extLst>
          </p:cNvPr>
          <p:cNvSpPr txBox="1"/>
          <p:nvPr/>
        </p:nvSpPr>
        <p:spPr>
          <a:xfrm>
            <a:off x="5394508" y="1411010"/>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cxnSp>
        <p:nvCxnSpPr>
          <p:cNvPr id="12" name="Straight Arrow Connector 11">
            <a:extLst>
              <a:ext uri="{FF2B5EF4-FFF2-40B4-BE49-F238E27FC236}">
                <a16:creationId xmlns:a16="http://schemas.microsoft.com/office/drawing/2014/main" id="{BB190149-C246-DDE0-DAC8-06DFCA74F85D}"/>
              </a:ext>
            </a:extLst>
          </p:cNvPr>
          <p:cNvCxnSpPr>
            <a:cxnSpLocks/>
          </p:cNvCxnSpPr>
          <p:nvPr/>
        </p:nvCxnSpPr>
        <p:spPr>
          <a:xfrm>
            <a:off x="1326305" y="1598886"/>
            <a:ext cx="1527956" cy="0"/>
          </a:xfrm>
          <a:prstGeom prst="straightConnector1">
            <a:avLst/>
          </a:prstGeom>
          <a:noFill/>
          <a:ln w="19050" cap="flat" cmpd="sng" algn="ctr">
            <a:solidFill>
              <a:schemeClr val="tx1"/>
            </a:solidFill>
            <a:prstDash val="solid"/>
            <a:round/>
            <a:headEnd type="none" w="med" len="med"/>
            <a:tailEnd type="arrow" w="med" len="med"/>
          </a:ln>
          <a:effectLst/>
        </p:spPr>
      </p:cxnSp>
      <p:sp>
        <p:nvSpPr>
          <p:cNvPr id="2" name="Rectangle: Rounded Corners 1">
            <a:extLst>
              <a:ext uri="{FF2B5EF4-FFF2-40B4-BE49-F238E27FC236}">
                <a16:creationId xmlns:a16="http://schemas.microsoft.com/office/drawing/2014/main" id="{F23F9F66-AF4B-4B07-C004-4FAAAAFA3CDB}"/>
              </a:ext>
            </a:extLst>
          </p:cNvPr>
          <p:cNvSpPr/>
          <p:nvPr/>
        </p:nvSpPr>
        <p:spPr bwMode="auto">
          <a:xfrm>
            <a:off x="6741480" y="4327220"/>
            <a:ext cx="1032197" cy="2343035"/>
          </a:xfrm>
          <a:prstGeom prst="roundRect">
            <a:avLst>
              <a:gd name="adj" fmla="val 5751"/>
            </a:avLst>
          </a:prstGeom>
          <a:solidFill>
            <a:schemeClr val="bg1">
              <a:lumMod val="10000"/>
              <a:lumOff val="90000"/>
            </a:schemeClr>
          </a:solidFill>
          <a:ln w="12700" cap="flat" cmpd="sng" algn="ctr">
            <a:gradFill>
              <a:gsLst>
                <a:gs pos="67000">
                  <a:srgbClr val="C03BC4"/>
                </a:gs>
                <a:gs pos="33000">
                  <a:srgbClr val="0078D4"/>
                </a:gs>
                <a:gs pos="0">
                  <a:srgbClr val="49C5B1"/>
                </a:gs>
                <a:gs pos="100000">
                  <a:srgbClr val="FF5C39"/>
                </a:gs>
              </a:gsLst>
              <a:lin ang="5400000" scaled="1"/>
            </a:gradFill>
            <a:prstDash val="solid"/>
            <a:headEnd type="none" w="med" len="med"/>
            <a:tailEnd type="none" w="med" len="med"/>
          </a:ln>
          <a:effectLst>
            <a:outerShdw blurRad="76200" dist="25400" dir="2700000" algn="tl" rotWithShape="0">
              <a:prstClr val="black">
                <a:alpha val="22000"/>
              </a:prstClr>
            </a:outerShdw>
          </a:effectLst>
        </p:spPr>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7" name="TextBox 6">
            <a:extLst>
              <a:ext uri="{FF2B5EF4-FFF2-40B4-BE49-F238E27FC236}">
                <a16:creationId xmlns:a16="http://schemas.microsoft.com/office/drawing/2014/main" id="{AFCEF8A0-AFEC-3B55-0973-54F9F199EED2}"/>
              </a:ext>
            </a:extLst>
          </p:cNvPr>
          <p:cNvSpPr txBox="1"/>
          <p:nvPr/>
        </p:nvSpPr>
        <p:spPr>
          <a:xfrm>
            <a:off x="6733113" y="4025438"/>
            <a:ext cx="1331506" cy="276999"/>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normalizeH="0">
                <a:ln w="3175">
                  <a:noFill/>
                </a:ln>
                <a:solidFill>
                  <a:schemeClr val="tx2"/>
                </a:solidFill>
                <a:effectLst/>
                <a:uLnTx/>
                <a:uFillTx/>
                <a:latin typeface="+mj-lt"/>
                <a:cs typeface="Segoe UI Semibold"/>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solidFill>
                  <a:srgbClr val="FFFFFF"/>
                </a:solidFill>
                <a:effectLst/>
                <a:uLnTx/>
                <a:uFillTx/>
                <a:latin typeface="Segoe UI Semibold"/>
                <a:ea typeface="+mn-ea"/>
                <a:cs typeface="Segoe UI Semibold"/>
              </a:rPr>
              <a:t>Data Source</a:t>
            </a:r>
          </a:p>
        </p:txBody>
      </p:sp>
      <p:pic>
        <p:nvPicPr>
          <p:cNvPr id="8" name="Graphic 7" descr="Azure SQL Database icon">
            <a:extLst>
              <a:ext uri="{FF2B5EF4-FFF2-40B4-BE49-F238E27FC236}">
                <a16:creationId xmlns:a16="http://schemas.microsoft.com/office/drawing/2014/main" id="{750FA4DE-9585-A548-7E2F-93C0B9919359}"/>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081338" y="6096177"/>
            <a:ext cx="431444" cy="431443"/>
          </a:xfrm>
          <a:prstGeom prst="rect">
            <a:avLst/>
          </a:prstGeom>
        </p:spPr>
      </p:pic>
      <p:pic>
        <p:nvPicPr>
          <p:cNvPr id="13" name="Graphic 12" descr="Azure Cosmos DB logo">
            <a:extLst>
              <a:ext uri="{FF2B5EF4-FFF2-40B4-BE49-F238E27FC236}">
                <a16:creationId xmlns:a16="http://schemas.microsoft.com/office/drawing/2014/main" id="{3E3E786E-3733-3F66-D82D-A832F9097B9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9548" y="4621879"/>
            <a:ext cx="437793" cy="437793"/>
          </a:xfrm>
          <a:prstGeom prst="rect">
            <a:avLst/>
          </a:prstGeom>
        </p:spPr>
      </p:pic>
      <p:pic>
        <p:nvPicPr>
          <p:cNvPr id="14" name="Graphic 13" descr="Azure DB for PostgreSQL logo">
            <a:extLst>
              <a:ext uri="{FF2B5EF4-FFF2-40B4-BE49-F238E27FC236}">
                <a16:creationId xmlns:a16="http://schemas.microsoft.com/office/drawing/2014/main" id="{6DFD6AD6-93FA-44A9-A978-D071FDF8A2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33767" y="5312999"/>
            <a:ext cx="526586" cy="526586"/>
          </a:xfrm>
          <a:prstGeom prst="rect">
            <a:avLst/>
          </a:prstGeom>
        </p:spPr>
      </p:pic>
      <p:sp>
        <p:nvSpPr>
          <p:cNvPr id="15" name="TextBox 14">
            <a:extLst>
              <a:ext uri="{FF2B5EF4-FFF2-40B4-BE49-F238E27FC236}">
                <a16:creationId xmlns:a16="http://schemas.microsoft.com/office/drawing/2014/main" id="{D31D2ED7-4550-7C66-3597-30A194C1040D}"/>
              </a:ext>
            </a:extLst>
          </p:cNvPr>
          <p:cNvSpPr txBox="1"/>
          <p:nvPr/>
        </p:nvSpPr>
        <p:spPr>
          <a:xfrm>
            <a:off x="1616713" y="1339873"/>
            <a:ext cx="821956"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Prompt</a:t>
            </a:r>
          </a:p>
        </p:txBody>
      </p:sp>
      <p:cxnSp>
        <p:nvCxnSpPr>
          <p:cNvPr id="16" name="Straight Arrow Connector 15">
            <a:extLst>
              <a:ext uri="{FF2B5EF4-FFF2-40B4-BE49-F238E27FC236}">
                <a16:creationId xmlns:a16="http://schemas.microsoft.com/office/drawing/2014/main" id="{E1CF2E74-2C21-F8BF-DD26-3136C7984D95}"/>
              </a:ext>
            </a:extLst>
          </p:cNvPr>
          <p:cNvCxnSpPr>
            <a:cxnSpLocks/>
          </p:cNvCxnSpPr>
          <p:nvPr/>
        </p:nvCxnSpPr>
        <p:spPr>
          <a:xfrm>
            <a:off x="5092042" y="1042044"/>
            <a:ext cx="1527956" cy="0"/>
          </a:xfrm>
          <a:prstGeom prst="straightConnector1">
            <a:avLst/>
          </a:prstGeom>
          <a:noFill/>
          <a:ln w="19050" cap="flat" cmpd="sng" algn="ctr">
            <a:solidFill>
              <a:schemeClr val="tx1"/>
            </a:solidFill>
            <a:prstDash val="solid"/>
            <a:round/>
            <a:headEnd type="none" w="med" len="med"/>
            <a:tailEnd type="arrow" w="med" len="med"/>
          </a:ln>
          <a:effectLst/>
        </p:spPr>
      </p:cxnSp>
      <p:pic>
        <p:nvPicPr>
          <p:cNvPr id="18" name="Graphic 17" descr="User with solid fill">
            <a:extLst>
              <a:ext uri="{FF2B5EF4-FFF2-40B4-BE49-F238E27FC236}">
                <a16:creationId xmlns:a16="http://schemas.microsoft.com/office/drawing/2014/main" id="{7217FF0D-116E-3B35-5A15-CCEB69A7A91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972" y="1141779"/>
            <a:ext cx="914400" cy="914400"/>
          </a:xfrm>
          <a:prstGeom prst="rect">
            <a:avLst/>
          </a:prstGeom>
        </p:spPr>
      </p:pic>
      <p:cxnSp>
        <p:nvCxnSpPr>
          <p:cNvPr id="19" name="Straight Arrow Connector 18">
            <a:extLst>
              <a:ext uri="{FF2B5EF4-FFF2-40B4-BE49-F238E27FC236}">
                <a16:creationId xmlns:a16="http://schemas.microsoft.com/office/drawing/2014/main" id="{A79B708F-3FF8-D81F-C5D8-1A57355C0702}"/>
              </a:ext>
            </a:extLst>
          </p:cNvPr>
          <p:cNvCxnSpPr>
            <a:cxnSpLocks/>
          </p:cNvCxnSpPr>
          <p:nvPr/>
        </p:nvCxnSpPr>
        <p:spPr>
          <a:xfrm>
            <a:off x="3944093" y="2389451"/>
            <a:ext cx="2597019" cy="2825064"/>
          </a:xfrm>
          <a:prstGeom prst="straightConnector1">
            <a:avLst/>
          </a:prstGeom>
          <a:noFill/>
          <a:ln w="19050" cap="flat" cmpd="sng" algn="ctr">
            <a:solidFill>
              <a:schemeClr val="tx1"/>
            </a:solidFill>
            <a:prstDash val="solid"/>
            <a:round/>
            <a:headEnd type="arrow" w="med" len="med"/>
            <a:tailEnd type="none" w="med" len="med"/>
          </a:ln>
          <a:effectLst/>
        </p:spPr>
      </p:cxnSp>
      <p:sp>
        <p:nvSpPr>
          <p:cNvPr id="22" name="TextBox 21">
            <a:extLst>
              <a:ext uri="{FF2B5EF4-FFF2-40B4-BE49-F238E27FC236}">
                <a16:creationId xmlns:a16="http://schemas.microsoft.com/office/drawing/2014/main" id="{D63789FF-1E3D-48AC-5CF1-D75DC96A11C5}"/>
              </a:ext>
            </a:extLst>
          </p:cNvPr>
          <p:cNvSpPr txBox="1"/>
          <p:nvPr/>
        </p:nvSpPr>
        <p:spPr>
          <a:xfrm rot="2928694">
            <a:off x="4470434" y="3562971"/>
            <a:ext cx="1677521"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Relevant  Data</a:t>
            </a:r>
          </a:p>
        </p:txBody>
      </p:sp>
      <p:cxnSp>
        <p:nvCxnSpPr>
          <p:cNvPr id="23" name="Straight Arrow Connector 22">
            <a:extLst>
              <a:ext uri="{FF2B5EF4-FFF2-40B4-BE49-F238E27FC236}">
                <a16:creationId xmlns:a16="http://schemas.microsoft.com/office/drawing/2014/main" id="{E7E0BEF6-9854-C68D-1B07-88B0198925AB}"/>
              </a:ext>
            </a:extLst>
          </p:cNvPr>
          <p:cNvCxnSpPr>
            <a:cxnSpLocks/>
          </p:cNvCxnSpPr>
          <p:nvPr/>
        </p:nvCxnSpPr>
        <p:spPr>
          <a:xfrm>
            <a:off x="1342041" y="2012424"/>
            <a:ext cx="1527956" cy="0"/>
          </a:xfrm>
          <a:prstGeom prst="straightConnector1">
            <a:avLst/>
          </a:prstGeom>
          <a:noFill/>
          <a:ln w="19050" cap="flat" cmpd="sng" algn="ctr">
            <a:solidFill>
              <a:schemeClr val="tx1"/>
            </a:solidFill>
            <a:prstDash val="solid"/>
            <a:round/>
            <a:headEnd type="arrow" w="med" len="med"/>
            <a:tailEnd type="none" w="med" len="med"/>
          </a:ln>
          <a:effectLst/>
        </p:spPr>
      </p:cxnSp>
      <p:sp>
        <p:nvSpPr>
          <p:cNvPr id="24" name="TextBox 23">
            <a:extLst>
              <a:ext uri="{FF2B5EF4-FFF2-40B4-BE49-F238E27FC236}">
                <a16:creationId xmlns:a16="http://schemas.microsoft.com/office/drawing/2014/main" id="{8D2968CB-0F88-9331-197E-345AF0FBBF47}"/>
              </a:ext>
            </a:extLst>
          </p:cNvPr>
          <p:cNvSpPr txBox="1"/>
          <p:nvPr/>
        </p:nvSpPr>
        <p:spPr>
          <a:xfrm>
            <a:off x="1645796" y="2040762"/>
            <a:ext cx="920445"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mn-cs"/>
              </a:rPr>
              <a:t>Response</a:t>
            </a:r>
          </a:p>
        </p:txBody>
      </p:sp>
      <p:sp>
        <p:nvSpPr>
          <p:cNvPr id="39" name="TextBox 38">
            <a:extLst>
              <a:ext uri="{FF2B5EF4-FFF2-40B4-BE49-F238E27FC236}">
                <a16:creationId xmlns:a16="http://schemas.microsoft.com/office/drawing/2014/main" id="{1C017919-5EBC-E310-7EDC-BB96C89679AD}"/>
              </a:ext>
            </a:extLst>
          </p:cNvPr>
          <p:cNvSpPr txBox="1"/>
          <p:nvPr/>
        </p:nvSpPr>
        <p:spPr>
          <a:xfrm rot="2729649">
            <a:off x="4656466" y="3469088"/>
            <a:ext cx="1892649" cy="215444"/>
          </a:xfrm>
          <a:prstGeom prst="rect">
            <a:avLst/>
          </a:prstGeom>
          <a:noFill/>
        </p:spPr>
        <p:txBody>
          <a:bodyPr wrap="square" lIns="0" tIns="0" rIns="0" bIns="0">
            <a:spAutoFit/>
          </a:bodyPr>
          <a:lstStyle>
            <a:defPPr>
              <a:defRPr lang="en-US"/>
            </a:defPPr>
            <a:lvl1pPr marR="0" lvl="0" indent="0" algn="ctr" fontAlgn="auto">
              <a:lnSpc>
                <a:spcPct val="100000"/>
              </a:lnSpc>
              <a:spcBef>
                <a:spcPts val="0"/>
              </a:spcBef>
              <a:spcAft>
                <a:spcPts val="0"/>
              </a:spcAft>
              <a:buClrTx/>
              <a:buSzTx/>
              <a:buFontTx/>
              <a:buNone/>
              <a:tabLst/>
              <a:defRPr kumimoji="0" sz="1400" b="1" i="0" u="none" strike="noStrike" cap="none" spc="0" normalizeH="0" baseline="0">
                <a:ln>
                  <a:noFill/>
                </a:ln>
                <a:solidFill>
                  <a:srgbClr val="000000"/>
                </a:solidFill>
                <a:effectLst/>
                <a:uLnTx/>
                <a:uFillTx/>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Segoe UI"/>
                <a:ea typeface="+mn-ea"/>
                <a:cs typeface="+mn-cs"/>
              </a:rPr>
              <a:t>Find Relevant Data</a:t>
            </a:r>
          </a:p>
        </p:txBody>
      </p:sp>
      <p:cxnSp>
        <p:nvCxnSpPr>
          <p:cNvPr id="40" name="Straight Arrow Connector 39">
            <a:extLst>
              <a:ext uri="{FF2B5EF4-FFF2-40B4-BE49-F238E27FC236}">
                <a16:creationId xmlns:a16="http://schemas.microsoft.com/office/drawing/2014/main" id="{56A90EAF-3C63-9BA6-7FA4-F80452202576}"/>
              </a:ext>
            </a:extLst>
          </p:cNvPr>
          <p:cNvCxnSpPr>
            <a:cxnSpLocks/>
          </p:cNvCxnSpPr>
          <p:nvPr/>
        </p:nvCxnSpPr>
        <p:spPr>
          <a:xfrm>
            <a:off x="4263303" y="2301825"/>
            <a:ext cx="2356526" cy="2599096"/>
          </a:xfrm>
          <a:prstGeom prst="straightConnector1">
            <a:avLst/>
          </a:prstGeom>
          <a:noFill/>
          <a:ln w="19050" cap="flat" cmpd="sng" algn="ctr">
            <a:solidFill>
              <a:schemeClr val="tx1"/>
            </a:solidFill>
            <a:prstDash val="solid"/>
            <a:round/>
            <a:headEnd type="none" w="med" len="med"/>
            <a:tailEnd type="arrow" w="med" len="med"/>
          </a:ln>
          <a:effectLst/>
        </p:spPr>
      </p:cxnSp>
      <p:pic>
        <p:nvPicPr>
          <p:cNvPr id="46" name="Graphic 45" descr="Research with solid fill">
            <a:extLst>
              <a:ext uri="{FF2B5EF4-FFF2-40B4-BE49-F238E27FC236}">
                <a16:creationId xmlns:a16="http://schemas.microsoft.com/office/drawing/2014/main" id="{1B02E871-F1FA-B93E-6988-1CABEA31514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713729" y="5505252"/>
            <a:ext cx="914400" cy="914400"/>
          </a:xfrm>
          <a:prstGeom prst="rect">
            <a:avLst/>
          </a:prstGeom>
        </p:spPr>
      </p:pic>
      <p:sp>
        <p:nvSpPr>
          <p:cNvPr id="36" name="TextBox 35">
            <a:extLst>
              <a:ext uri="{FF2B5EF4-FFF2-40B4-BE49-F238E27FC236}">
                <a16:creationId xmlns:a16="http://schemas.microsoft.com/office/drawing/2014/main" id="{049873B5-5514-12DB-2707-8CC51CCFFE46}"/>
              </a:ext>
            </a:extLst>
          </p:cNvPr>
          <p:cNvSpPr txBox="1"/>
          <p:nvPr/>
        </p:nvSpPr>
        <p:spPr>
          <a:xfrm>
            <a:off x="1388372" y="5576292"/>
            <a:ext cx="2947149"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SELECT * FROM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MyData</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8A70B4AC-3F9C-E8AD-A843-2E705476ADCC}"/>
              </a:ext>
            </a:extLst>
          </p:cNvPr>
          <p:cNvSpPr txBox="1"/>
          <p:nvPr/>
        </p:nvSpPr>
        <p:spPr>
          <a:xfrm>
            <a:off x="10064690" y="3256673"/>
            <a:ext cx="1922769"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Retrieval-Augmented Generation (RAG)</a:t>
            </a:r>
          </a:p>
        </p:txBody>
      </p:sp>
      <p:cxnSp>
        <p:nvCxnSpPr>
          <p:cNvPr id="26" name="Straight Connector 25">
            <a:extLst>
              <a:ext uri="{FF2B5EF4-FFF2-40B4-BE49-F238E27FC236}">
                <a16:creationId xmlns:a16="http://schemas.microsoft.com/office/drawing/2014/main" id="{509BC401-C9D8-3D0D-711A-5CB7645B8C43}"/>
              </a:ext>
              <a:ext uri="{C183D7F6-B498-43B3-948B-1728B52AA6E4}">
                <adec:decorative xmlns:adec="http://schemas.microsoft.com/office/drawing/2017/decorative" val="1"/>
              </a:ext>
            </a:extLst>
          </p:cNvPr>
          <p:cNvCxnSpPr>
            <a:cxnSpLocks/>
          </p:cNvCxnSpPr>
          <p:nvPr/>
        </p:nvCxnSpPr>
        <p:spPr>
          <a:xfrm>
            <a:off x="9983119" y="3254238"/>
            <a:ext cx="0" cy="1199038"/>
          </a:xfrm>
          <a:prstGeom prst="line">
            <a:avLst/>
          </a:prstGeom>
          <a:noFill/>
          <a:ln w="19050" cap="flat" cmpd="sng" algn="ctr">
            <a:gradFill flip="none" rotWithShape="1">
              <a:gsLst>
                <a:gs pos="0">
                  <a:srgbClr val="C03BC4"/>
                </a:gs>
                <a:gs pos="100000">
                  <a:srgbClr val="0078D4"/>
                </a:gs>
              </a:gsLst>
              <a:lin ang="16200000" scaled="1"/>
              <a:tileRect/>
            </a:gradFill>
            <a:prstDash val="solid"/>
            <a:miter lim="800000"/>
            <a:headEnd type="none" w="lg" len="med"/>
            <a:tailEnd type="none" w="lg" len="med"/>
          </a:ln>
          <a:effectLst/>
        </p:spPr>
      </p:cxnSp>
      <p:sp>
        <p:nvSpPr>
          <p:cNvPr id="29" name="Right Brace 28">
            <a:extLst>
              <a:ext uri="{FF2B5EF4-FFF2-40B4-BE49-F238E27FC236}">
                <a16:creationId xmlns:a16="http://schemas.microsoft.com/office/drawing/2014/main" id="{5C38DFCA-CF98-AA4A-3F20-45BBF23025B2}"/>
              </a:ext>
            </a:extLst>
          </p:cNvPr>
          <p:cNvSpPr/>
          <p:nvPr/>
        </p:nvSpPr>
        <p:spPr>
          <a:xfrm>
            <a:off x="9145512" y="908877"/>
            <a:ext cx="508728" cy="5701647"/>
          </a:xfrm>
          <a:prstGeom prst="rightBrace">
            <a:avLst>
              <a:gd name="adj1" fmla="val 8333"/>
              <a:gd name="adj2" fmla="val 50160"/>
            </a:avLst>
          </a:prstGeom>
          <a:noFill/>
          <a:ln w="31750">
            <a:gradFill>
              <a:gsLst>
                <a:gs pos="0">
                  <a:srgbClr val="0678D4"/>
                </a:gs>
                <a:gs pos="74000">
                  <a:srgbClr val="8E67CF"/>
                </a:gs>
                <a:gs pos="100000">
                  <a:srgbClr val="C03FC5"/>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11453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down)">
                                      <p:cBhvr>
                                        <p:cTn id="15" dur="500"/>
                                        <p:tgtEl>
                                          <p:spTgt spid="4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wipe(down)">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par>
                          <p:cTn id="23" fill="hold">
                            <p:stCondLst>
                              <p:cond delay="0"/>
                            </p:stCondLst>
                            <p:childTnLst>
                              <p:par>
                                <p:cTn id="24" presetID="45" presetClass="entr" presetSubtype="0" fill="hold"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2000"/>
                                        <p:tgtEl>
                                          <p:spTgt spid="46"/>
                                        </p:tgtEl>
                                      </p:cBhvr>
                                    </p:animEffect>
                                    <p:anim calcmode="lin" valueType="num">
                                      <p:cBhvr>
                                        <p:cTn id="27" dur="2000" fill="hold"/>
                                        <p:tgtEl>
                                          <p:spTgt spid="46"/>
                                        </p:tgtEl>
                                        <p:attrNameLst>
                                          <p:attrName>ppt_w</p:attrName>
                                        </p:attrNameLst>
                                      </p:cBhvr>
                                      <p:tavLst>
                                        <p:tav tm="0" fmla="#ppt_w*sin(2.5*pi*$)">
                                          <p:val>
                                            <p:fltVal val="0"/>
                                          </p:val>
                                        </p:tav>
                                        <p:tav tm="100000">
                                          <p:val>
                                            <p:fltVal val="1"/>
                                          </p:val>
                                        </p:tav>
                                      </p:tavLst>
                                    </p:anim>
                                    <p:anim calcmode="lin" valueType="num">
                                      <p:cBhvr>
                                        <p:cTn id="28" dur="2000" fill="hold"/>
                                        <p:tgtEl>
                                          <p:spTgt spid="46"/>
                                        </p:tgtEl>
                                        <p:attrNameLst>
                                          <p:attrName>ppt_h</p:attrName>
                                        </p:attrNameLst>
                                      </p:cBhvr>
                                      <p:tavLst>
                                        <p:tav tm="0">
                                          <p:val>
                                            <p:strVal val="#ppt_h"/>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46"/>
                                        </p:tgtEl>
                                      </p:cBhvr>
                                    </p:animEffect>
                                    <p:set>
                                      <p:cBhvr>
                                        <p:cTn id="33" dur="1" fill="hold">
                                          <p:stCondLst>
                                            <p:cond delay="499"/>
                                          </p:stCondLst>
                                        </p:cTn>
                                        <p:tgtEl>
                                          <p:spTgt spid="46"/>
                                        </p:tgtEl>
                                        <p:attrNameLst>
                                          <p:attrName>style.visibility</p:attrName>
                                        </p:attrNameLst>
                                      </p:cBhvr>
                                      <p:to>
                                        <p:strVal val="hidden"/>
                                      </p:to>
                                    </p:se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wipe(right)">
                                      <p:cBhvr>
                                        <p:cTn id="51" dur="500"/>
                                        <p:tgtEl>
                                          <p:spTgt spid="9"/>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righ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wipe(right)">
                                      <p:cBhvr>
                                        <p:cTn id="59" dur="500"/>
                                        <p:tgtEl>
                                          <p:spTgt spid="23"/>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righ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5" grpId="0"/>
      <p:bldP spid="22" grpId="0"/>
      <p:bldP spid="24" grpId="0"/>
      <p:bldP spid="39" grpId="0"/>
      <p:bldP spid="36" grpId="0"/>
      <p:bldP spid="20" grpId="0"/>
      <p:bldP spid="2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3.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4.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ED92CE2B-3255-4B45-BB1E-F5241FAEEB6F}"/>
    </a:ext>
  </a:extLst>
</a:theme>
</file>

<file path=ppt/theme/theme5.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6.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8A6A87D4-66E2-41F9-A3F4-368DD8EC6CBC}" vid="{28696359-408B-4AE6-9ACC-9316519C2212}"/>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7257</TotalTime>
  <Words>3142</Words>
  <Application>Microsoft Macintosh PowerPoint</Application>
  <PresentationFormat>Widescreen</PresentationFormat>
  <Paragraphs>519</Paragraphs>
  <Slides>41</Slides>
  <Notes>19</Notes>
  <HiddenSlides>3</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41</vt:i4>
      </vt:variant>
    </vt:vector>
  </HeadingPairs>
  <TitlesOfParts>
    <vt:vector size="60" baseType="lpstr">
      <vt:lpstr>Aptos</vt:lpstr>
      <vt:lpstr>Aptos Display</vt:lpstr>
      <vt:lpstr>Arial</vt:lpstr>
      <vt:lpstr>Calibri</vt:lpstr>
      <vt:lpstr>Consolas</vt:lpstr>
      <vt:lpstr>Segoe Sans Display</vt:lpstr>
      <vt:lpstr>Segoe Sans Display Semibold</vt:lpstr>
      <vt:lpstr>Segoe Sans Text</vt:lpstr>
      <vt:lpstr>Segoe Sans Text Semibold</vt:lpstr>
      <vt:lpstr>Segoe UI</vt:lpstr>
      <vt:lpstr>Segoe UI Semibold</vt:lpstr>
      <vt:lpstr>Segoe UI Semilight</vt:lpstr>
      <vt:lpstr>Wingdings</vt:lpstr>
      <vt:lpstr>Office Theme</vt:lpstr>
      <vt:lpstr>2_MS Ignite 16:9 Template Dark</vt:lpstr>
      <vt:lpstr>Azure 2023 Template</vt:lpstr>
      <vt:lpstr>MS Ignite 16:9 Template Dark</vt:lpstr>
      <vt:lpstr>AI Agents Hack Template Light Mode</vt:lpstr>
      <vt:lpstr>1_Microsoft Build 16:9 Template Dark</vt:lpstr>
      <vt:lpstr>Multi-source data patterns for modern RAG apps</vt:lpstr>
      <vt:lpstr>Quick recap on the foundations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Tokens</vt:lpstr>
      <vt:lpstr>PowerPoint Presentation</vt:lpstr>
      <vt:lpstr>Vectors: Important in the AI Era </vt:lpstr>
      <vt:lpstr>Similarity Searching using Cosine</vt:lpstr>
      <vt:lpstr>PowerPoint Presentation</vt:lpstr>
      <vt:lpstr>Three Objectives </vt:lpstr>
      <vt:lpstr>Semantic Kernel Intro </vt:lpstr>
      <vt:lpstr>PowerPoint Presentation</vt:lpstr>
      <vt:lpstr>PowerPoint Presentation</vt:lpstr>
      <vt:lpstr>PowerPoint Presentation</vt:lpstr>
      <vt:lpstr>PowerPoint Presentation</vt:lpstr>
      <vt:lpstr>PowerPoint Presentation</vt:lpstr>
      <vt:lpstr>Simple Services Setup </vt:lpstr>
      <vt:lpstr>PowerPoint Presentation</vt:lpstr>
      <vt:lpstr>PowerPoint Presentation</vt:lpstr>
      <vt:lpstr>PowerPoint Presentation</vt:lpstr>
      <vt:lpstr>The Journey to AI Agents (exploring the ingredients) </vt:lpstr>
      <vt:lpstr>PowerPoint Presentation</vt:lpstr>
      <vt:lpstr>PowerPoint Presentation</vt:lpstr>
      <vt:lpstr>PowerPoint Presentation</vt:lpstr>
      <vt:lpstr>The AI Agent Data Architecture (exploring the data types) </vt:lpstr>
      <vt:lpstr>PowerPoint Presentation</vt:lpstr>
      <vt:lpstr>PowerPoint Presentation</vt:lpstr>
      <vt:lpstr>PowerPoint Presentation</vt:lpstr>
      <vt:lpstr>The AI Agent Analytical Data (exploring the data types part 1) </vt:lpstr>
      <vt:lpstr>PowerPoint Presentation</vt:lpstr>
      <vt:lpstr>PowerPoint Presentation</vt:lpstr>
      <vt:lpstr>Seamless data enrichment with AI functions</vt:lpstr>
      <vt:lpstr>Get started with AI functions today</vt:lpstr>
      <vt:lpstr>Thank you   and questions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Gary Hope</dc:creator>
  <cp:lastModifiedBy>Pamela Fox</cp:lastModifiedBy>
  <cp:revision>3</cp:revision>
  <dcterms:created xsi:type="dcterms:W3CDTF">2025-04-17T18:42:05Z</dcterms:created>
  <dcterms:modified xsi:type="dcterms:W3CDTF">2025-04-23T21:52:40Z</dcterms:modified>
</cp:coreProperties>
</file>